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8" r:id="rId1"/>
    <p:sldMasterId id="2147483920" r:id="rId2"/>
    <p:sldMasterId id="2147483950" r:id="rId3"/>
    <p:sldMasterId id="2147483959" r:id="rId4"/>
    <p:sldMasterId id="2147483974" r:id="rId5"/>
  </p:sldMasterIdLst>
  <p:notesMasterIdLst>
    <p:notesMasterId r:id="rId175"/>
  </p:notesMasterIdLst>
  <p:sldIdLst>
    <p:sldId id="680" r:id="rId6"/>
    <p:sldId id="1035" r:id="rId7"/>
    <p:sldId id="771" r:id="rId8"/>
    <p:sldId id="1036" r:id="rId9"/>
    <p:sldId id="758" r:id="rId10"/>
    <p:sldId id="769" r:id="rId11"/>
    <p:sldId id="957" r:id="rId12"/>
    <p:sldId id="1037" r:id="rId13"/>
    <p:sldId id="1038" r:id="rId14"/>
    <p:sldId id="770" r:id="rId15"/>
    <p:sldId id="756" r:id="rId16"/>
    <p:sldId id="948" r:id="rId17"/>
    <p:sldId id="404" r:id="rId18"/>
    <p:sldId id="1039" r:id="rId19"/>
    <p:sldId id="772" r:id="rId20"/>
    <p:sldId id="1040" r:id="rId21"/>
    <p:sldId id="1041" r:id="rId22"/>
    <p:sldId id="773" r:id="rId23"/>
    <p:sldId id="774" r:id="rId24"/>
    <p:sldId id="1042" r:id="rId25"/>
    <p:sldId id="1015" r:id="rId26"/>
    <p:sldId id="775" r:id="rId27"/>
    <p:sldId id="1043" r:id="rId28"/>
    <p:sldId id="936" r:id="rId29"/>
    <p:sldId id="1034" r:id="rId30"/>
    <p:sldId id="777" r:id="rId31"/>
    <p:sldId id="1044" r:id="rId32"/>
    <p:sldId id="778" r:id="rId33"/>
    <p:sldId id="1045" r:id="rId34"/>
    <p:sldId id="959" r:id="rId35"/>
    <p:sldId id="960" r:id="rId36"/>
    <p:sldId id="779" r:id="rId37"/>
    <p:sldId id="780" r:id="rId38"/>
    <p:sldId id="781" r:id="rId39"/>
    <p:sldId id="1083" r:id="rId40"/>
    <p:sldId id="1084" r:id="rId41"/>
    <p:sldId id="1033" r:id="rId42"/>
    <p:sldId id="875" r:id="rId43"/>
    <p:sldId id="783" r:id="rId44"/>
    <p:sldId id="784" r:id="rId45"/>
    <p:sldId id="882" r:id="rId46"/>
    <p:sldId id="1085" r:id="rId47"/>
    <p:sldId id="1086" r:id="rId48"/>
    <p:sldId id="1087" r:id="rId49"/>
    <p:sldId id="1088" r:id="rId50"/>
    <p:sldId id="1089" r:id="rId51"/>
    <p:sldId id="935" r:id="rId52"/>
    <p:sldId id="1090" r:id="rId53"/>
    <p:sldId id="785" r:id="rId54"/>
    <p:sldId id="786" r:id="rId55"/>
    <p:sldId id="787" r:id="rId56"/>
    <p:sldId id="1091" r:id="rId57"/>
    <p:sldId id="916" r:id="rId58"/>
    <p:sldId id="789" r:id="rId59"/>
    <p:sldId id="776" r:id="rId60"/>
    <p:sldId id="790" r:id="rId61"/>
    <p:sldId id="791" r:id="rId62"/>
    <p:sldId id="792" r:id="rId63"/>
    <p:sldId id="793" r:id="rId64"/>
    <p:sldId id="1092" r:id="rId65"/>
    <p:sldId id="1293" r:id="rId66"/>
    <p:sldId id="1294" r:id="rId67"/>
    <p:sldId id="1295" r:id="rId68"/>
    <p:sldId id="1559" r:id="rId69"/>
    <p:sldId id="1647" r:id="rId70"/>
    <p:sldId id="1648" r:id="rId71"/>
    <p:sldId id="1649" r:id="rId72"/>
    <p:sldId id="794" r:id="rId73"/>
    <p:sldId id="796" r:id="rId74"/>
    <p:sldId id="795" r:id="rId75"/>
    <p:sldId id="797" r:id="rId76"/>
    <p:sldId id="798" r:id="rId77"/>
    <p:sldId id="800" r:id="rId78"/>
    <p:sldId id="799" r:id="rId79"/>
    <p:sldId id="801" r:id="rId80"/>
    <p:sldId id="802" r:id="rId81"/>
    <p:sldId id="803" r:id="rId82"/>
    <p:sldId id="804" r:id="rId83"/>
    <p:sldId id="1650" r:id="rId84"/>
    <p:sldId id="1032" r:id="rId85"/>
    <p:sldId id="806" r:id="rId86"/>
    <p:sldId id="807" r:id="rId87"/>
    <p:sldId id="808" r:id="rId88"/>
    <p:sldId id="809" r:id="rId89"/>
    <p:sldId id="810" r:id="rId90"/>
    <p:sldId id="811" r:id="rId91"/>
    <p:sldId id="812" r:id="rId92"/>
    <p:sldId id="1651" r:id="rId93"/>
    <p:sldId id="1047" r:id="rId94"/>
    <p:sldId id="1076" r:id="rId95"/>
    <p:sldId id="1652" r:id="rId96"/>
    <p:sldId id="1113" r:id="rId97"/>
    <p:sldId id="1653" r:id="rId98"/>
    <p:sldId id="1080" r:id="rId99"/>
    <p:sldId id="1081" r:id="rId100"/>
    <p:sldId id="1654" r:id="rId101"/>
    <p:sldId id="1192" r:id="rId102"/>
    <p:sldId id="1193" r:id="rId103"/>
    <p:sldId id="1655" r:id="rId104"/>
    <p:sldId id="1258" r:id="rId105"/>
    <p:sldId id="1259" r:id="rId106"/>
    <p:sldId id="1260" r:id="rId107"/>
    <p:sldId id="813" r:id="rId108"/>
    <p:sldId id="814" r:id="rId109"/>
    <p:sldId id="815" r:id="rId110"/>
    <p:sldId id="816" r:id="rId111"/>
    <p:sldId id="817" r:id="rId112"/>
    <p:sldId id="1656" r:id="rId113"/>
    <p:sldId id="818" r:id="rId114"/>
    <p:sldId id="819" r:id="rId115"/>
    <p:sldId id="820" r:id="rId116"/>
    <p:sldId id="1657" r:id="rId117"/>
    <p:sldId id="986" r:id="rId118"/>
    <p:sldId id="987" r:id="rId119"/>
    <p:sldId id="988" r:id="rId120"/>
    <p:sldId id="823" r:id="rId121"/>
    <p:sldId id="821" r:id="rId122"/>
    <p:sldId id="822" r:id="rId123"/>
    <p:sldId id="876" r:id="rId124"/>
    <p:sldId id="825" r:id="rId125"/>
    <p:sldId id="824" r:id="rId126"/>
    <p:sldId id="826" r:id="rId127"/>
    <p:sldId id="827" r:id="rId128"/>
    <p:sldId id="828" r:id="rId129"/>
    <p:sldId id="1658" r:id="rId130"/>
    <p:sldId id="1659" r:id="rId131"/>
    <p:sldId id="1660" r:id="rId132"/>
    <p:sldId id="829" r:id="rId133"/>
    <p:sldId id="830" r:id="rId134"/>
    <p:sldId id="831" r:id="rId135"/>
    <p:sldId id="832" r:id="rId136"/>
    <p:sldId id="833" r:id="rId137"/>
    <p:sldId id="834" r:id="rId138"/>
    <p:sldId id="835" r:id="rId139"/>
    <p:sldId id="836" r:id="rId140"/>
    <p:sldId id="837" r:id="rId141"/>
    <p:sldId id="838" r:id="rId142"/>
    <p:sldId id="839" r:id="rId143"/>
    <p:sldId id="840" r:id="rId144"/>
    <p:sldId id="841" r:id="rId145"/>
    <p:sldId id="842" r:id="rId146"/>
    <p:sldId id="1241" r:id="rId147"/>
    <p:sldId id="901" r:id="rId148"/>
    <p:sldId id="843" r:id="rId149"/>
    <p:sldId id="844" r:id="rId150"/>
    <p:sldId id="845" r:id="rId151"/>
    <p:sldId id="846" r:id="rId152"/>
    <p:sldId id="847" r:id="rId153"/>
    <p:sldId id="848" r:id="rId154"/>
    <p:sldId id="849" r:id="rId155"/>
    <p:sldId id="850" r:id="rId156"/>
    <p:sldId id="851" r:id="rId157"/>
    <p:sldId id="852" r:id="rId158"/>
    <p:sldId id="853" r:id="rId159"/>
    <p:sldId id="854" r:id="rId160"/>
    <p:sldId id="855" r:id="rId161"/>
    <p:sldId id="856" r:id="rId162"/>
    <p:sldId id="857" r:id="rId163"/>
    <p:sldId id="858" r:id="rId164"/>
    <p:sldId id="859" r:id="rId165"/>
    <p:sldId id="860" r:id="rId166"/>
    <p:sldId id="861" r:id="rId167"/>
    <p:sldId id="862" r:id="rId168"/>
    <p:sldId id="864" r:id="rId169"/>
    <p:sldId id="868" r:id="rId170"/>
    <p:sldId id="869" r:id="rId171"/>
    <p:sldId id="1661" r:id="rId172"/>
    <p:sldId id="1662" r:id="rId173"/>
    <p:sldId id="1663" r:id="rId1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rregular Words" id="{3ACAA6D5-50BD-FB46-87F5-313EA4E5F223}">
          <p14:sldIdLst/>
        </p14:section>
        <p14:section name="Grade K" id="{F91DC8A3-0501-C34E-8483-26D068A7845D}">
          <p14:sldIdLst>
            <p14:sldId id="680"/>
            <p14:sldId id="1035"/>
            <p14:sldId id="771"/>
            <p14:sldId id="1036"/>
            <p14:sldId id="758"/>
            <p14:sldId id="769"/>
            <p14:sldId id="957"/>
            <p14:sldId id="1037"/>
            <p14:sldId id="1038"/>
            <p14:sldId id="770"/>
            <p14:sldId id="756"/>
            <p14:sldId id="948"/>
            <p14:sldId id="404"/>
            <p14:sldId id="1039"/>
            <p14:sldId id="772"/>
            <p14:sldId id="1040"/>
            <p14:sldId id="1041"/>
            <p14:sldId id="773"/>
            <p14:sldId id="774"/>
            <p14:sldId id="1042"/>
            <p14:sldId id="1015"/>
            <p14:sldId id="775"/>
            <p14:sldId id="1043"/>
            <p14:sldId id="936"/>
            <p14:sldId id="1034"/>
            <p14:sldId id="777"/>
            <p14:sldId id="1044"/>
            <p14:sldId id="778"/>
            <p14:sldId id="1045"/>
            <p14:sldId id="959"/>
            <p14:sldId id="960"/>
            <p14:sldId id="779"/>
            <p14:sldId id="780"/>
            <p14:sldId id="781"/>
            <p14:sldId id="1083"/>
            <p14:sldId id="1084"/>
            <p14:sldId id="1033"/>
          </p14:sldIdLst>
        </p14:section>
        <p14:section name="Grade 1" id="{44D6901C-1D6E-F741-9973-0547D12C637F}">
          <p14:sldIdLst>
            <p14:sldId id="875"/>
            <p14:sldId id="783"/>
            <p14:sldId id="784"/>
            <p14:sldId id="882"/>
            <p14:sldId id="1085"/>
            <p14:sldId id="1086"/>
            <p14:sldId id="1087"/>
            <p14:sldId id="1088"/>
            <p14:sldId id="1089"/>
            <p14:sldId id="935"/>
            <p14:sldId id="1090"/>
            <p14:sldId id="785"/>
            <p14:sldId id="786"/>
            <p14:sldId id="787"/>
            <p14:sldId id="1091"/>
            <p14:sldId id="916"/>
            <p14:sldId id="789"/>
            <p14:sldId id="776"/>
            <p14:sldId id="790"/>
            <p14:sldId id="791"/>
            <p14:sldId id="792"/>
            <p14:sldId id="793"/>
            <p14:sldId id="1092"/>
            <p14:sldId id="1293"/>
            <p14:sldId id="1294"/>
            <p14:sldId id="1295"/>
            <p14:sldId id="1559"/>
            <p14:sldId id="1647"/>
            <p14:sldId id="1648"/>
            <p14:sldId id="1649"/>
            <p14:sldId id="794"/>
            <p14:sldId id="796"/>
            <p14:sldId id="795"/>
            <p14:sldId id="797"/>
            <p14:sldId id="798"/>
            <p14:sldId id="800"/>
            <p14:sldId id="799"/>
            <p14:sldId id="801"/>
            <p14:sldId id="802"/>
            <p14:sldId id="803"/>
            <p14:sldId id="804"/>
            <p14:sldId id="1650"/>
            <p14:sldId id="1032"/>
            <p14:sldId id="806"/>
            <p14:sldId id="807"/>
            <p14:sldId id="808"/>
            <p14:sldId id="809"/>
            <p14:sldId id="810"/>
            <p14:sldId id="811"/>
            <p14:sldId id="812"/>
            <p14:sldId id="1651"/>
            <p14:sldId id="1047"/>
            <p14:sldId id="1076"/>
            <p14:sldId id="1652"/>
            <p14:sldId id="1113"/>
            <p14:sldId id="1653"/>
            <p14:sldId id="1080"/>
            <p14:sldId id="1081"/>
            <p14:sldId id="1654"/>
            <p14:sldId id="1192"/>
            <p14:sldId id="1193"/>
            <p14:sldId id="1655"/>
            <p14:sldId id="1258"/>
            <p14:sldId id="1259"/>
            <p14:sldId id="1260"/>
            <p14:sldId id="813"/>
            <p14:sldId id="814"/>
            <p14:sldId id="815"/>
            <p14:sldId id="816"/>
            <p14:sldId id="817"/>
            <p14:sldId id="1656"/>
            <p14:sldId id="818"/>
            <p14:sldId id="819"/>
            <p14:sldId id="820"/>
            <p14:sldId id="1657"/>
            <p14:sldId id="986"/>
            <p14:sldId id="987"/>
            <p14:sldId id="988"/>
            <p14:sldId id="823"/>
            <p14:sldId id="821"/>
            <p14:sldId id="822"/>
          </p14:sldIdLst>
        </p14:section>
        <p14:section name="Grade 2" id="{01E32C53-0579-3045-8078-8F98ED22BBFC}">
          <p14:sldIdLst>
            <p14:sldId id="876"/>
            <p14:sldId id="825"/>
            <p14:sldId id="824"/>
            <p14:sldId id="826"/>
            <p14:sldId id="827"/>
            <p14:sldId id="828"/>
            <p14:sldId id="1658"/>
            <p14:sldId id="1659"/>
            <p14:sldId id="1660"/>
            <p14:sldId id="829"/>
            <p14:sldId id="830"/>
            <p14:sldId id="831"/>
            <p14:sldId id="832"/>
            <p14:sldId id="833"/>
            <p14:sldId id="834"/>
            <p14:sldId id="835"/>
            <p14:sldId id="836"/>
            <p14:sldId id="837"/>
            <p14:sldId id="838"/>
            <p14:sldId id="839"/>
            <p14:sldId id="840"/>
            <p14:sldId id="841"/>
            <p14:sldId id="842"/>
            <p14:sldId id="1241"/>
            <p14:sldId id="901"/>
            <p14:sldId id="843"/>
            <p14:sldId id="844"/>
            <p14:sldId id="845"/>
            <p14:sldId id="846"/>
            <p14:sldId id="847"/>
            <p14:sldId id="848"/>
            <p14:sldId id="849"/>
            <p14:sldId id="850"/>
            <p14:sldId id="851"/>
            <p14:sldId id="852"/>
            <p14:sldId id="853"/>
            <p14:sldId id="854"/>
            <p14:sldId id="855"/>
            <p14:sldId id="856"/>
            <p14:sldId id="857"/>
            <p14:sldId id="858"/>
            <p14:sldId id="859"/>
            <p14:sldId id="860"/>
            <p14:sldId id="861"/>
            <p14:sldId id="862"/>
            <p14:sldId id="864"/>
            <p14:sldId id="868"/>
            <p14:sldId id="869"/>
            <p14:sldId id="1661"/>
            <p14:sldId id="1662"/>
            <p14:sldId id="16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69D470-FE22-4837-32F1-F61A5B745BE8}" name="McDonagh, Nancy" initials="MN" userId="S::Nancy.McDonagh@hmhco.com::b15e6d97-714b-4a3f-8785-1967ce38c74a" providerId="AD"/>
  <p188:author id="{93C510A0-1CCE-6FBB-5E13-1CA71DB7CE2C}" name="Avrech, Heather" initials="AH" userId="S::heather.avrech@hmhco.com::7a488c86-ebda-4046-ace1-db9a9a653ece" providerId="AD"/>
  <p188:author id="{02D954CA-DED0-9405-4ADA-4A3E68CE2A78}" name="Carnaghi, Amy" initials="CA" userId="S::amy.carnaghi@hmhco.com::27edf2f3-29f4-488e-b1b0-683bda156849" providerId="AD"/>
  <p188:author id="{B80E10E5-95A1-B97A-47A6-4A87EE0A03F5}" name="Berg, Alessa" initials="BA" userId="S::alessa.berg@hmhco.com::d7a38233-a63b-44e7-933a-2bf466be29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BDB"/>
    <a:srgbClr val="E27600"/>
    <a:srgbClr val="FFDA99"/>
    <a:srgbClr val="E7E7E7"/>
    <a:srgbClr val="FBB5A9"/>
    <a:srgbClr val="D1E1AF"/>
    <a:srgbClr val="959594"/>
    <a:srgbClr val="F04629"/>
    <a:srgbClr val="FFD999"/>
    <a:srgbClr val="DEE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42" autoAdjust="0"/>
    <p:restoredTop sz="86727" autoAdjust="0"/>
  </p:normalViewPr>
  <p:slideViewPr>
    <p:cSldViewPr snapToGrid="0" snapToObjects="1">
      <p:cViewPr varScale="1">
        <p:scale>
          <a:sx n="58" d="100"/>
          <a:sy n="58" d="100"/>
        </p:scale>
        <p:origin x="568" y="44"/>
      </p:cViewPr>
      <p:guideLst>
        <p:guide orient="horz" pos="2160"/>
        <p:guide pos="3840"/>
        <p:guide pos="696"/>
      </p:guideLst>
    </p:cSldViewPr>
  </p:slideViewPr>
  <p:outlineViewPr>
    <p:cViewPr>
      <p:scale>
        <a:sx n="33" d="100"/>
        <a:sy n="33" d="100"/>
      </p:scale>
      <p:origin x="0" y="-27624"/>
    </p:cViewPr>
  </p:outlin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82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77" Type="http://schemas.openxmlformats.org/officeDocument/2006/relationships/viewProps" Target="viewProps.xml"/><Relationship Id="rId172" Type="http://schemas.openxmlformats.org/officeDocument/2006/relationships/slide" Target="slides/slide167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tableStyles" Target="tableStyle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80" Type="http://schemas.microsoft.com/office/2018/10/relationships/authors" Target="authors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notesMaster" Target="notesMasters/notesMaster1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presProps" Target="presProps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20:34:05.7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20:34:05.7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20:34:05.7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20:34:05.7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7B6A1-EE17-0842-8310-7997BBD73637}" type="datetimeFigureOut">
              <a:rPr lang="en-US" smtClean="0"/>
              <a:t>9/29/2024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F21B5-3E7D-904C-A895-51270764F5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912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F21B5-3E7D-904C-A895-51270764F5F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45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consonant </a:t>
            </a:r>
            <a:r>
              <a:rPr lang="en-US" sz="1800" b="0" i="1" dirty="0"/>
              <a:t>y</a:t>
            </a:r>
            <a:r>
              <a:rPr lang="en-US" sz="1800" b="0" i="0" dirty="0"/>
              <a:t> /y/ is introduced in GKM4W3.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vowel team</a:t>
            </a:r>
            <a:r>
              <a:rPr lang="en-US" sz="1800" b="0" i="1" dirty="0"/>
              <a:t> </a:t>
            </a:r>
            <a:r>
              <a:rPr lang="en-US" sz="1800" b="0" i="1" dirty="0" err="1"/>
              <a:t>ou</a:t>
            </a:r>
            <a:r>
              <a:rPr lang="en-US" sz="1800" b="0" i="0" dirty="0"/>
              <a:t> /</a:t>
            </a:r>
            <a:r>
              <a:rPr lang="en-US" sz="1800" b="0" i="0" dirty="0" err="1"/>
              <a:t>ū</a:t>
            </a:r>
            <a:r>
              <a:rPr lang="en-US" sz="1800" b="0" i="0" dirty="0"/>
              <a:t>/ is introduced in G2M9W3.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5880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</a:t>
            </a:r>
            <a:r>
              <a:rPr lang="en-US" sz="1800" b="0" i="1" dirty="0"/>
              <a:t>r</a:t>
            </a:r>
            <a:r>
              <a:rPr lang="en-US" sz="1800" b="0" i="0" dirty="0"/>
              <a:t>-controlled vowel </a:t>
            </a:r>
            <a:r>
              <a:rPr lang="en-US" sz="1800" b="0" i="1" dirty="0"/>
              <a:t>ear</a:t>
            </a:r>
            <a:r>
              <a:rPr lang="en-US" sz="1800" b="0" i="0" dirty="0"/>
              <a:t> /air/ is introduced in G2M7W3.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95363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</a:t>
            </a:r>
            <a:r>
              <a:rPr lang="en-US" sz="1800" b="0" i="1" dirty="0"/>
              <a:t>r</a:t>
            </a:r>
            <a:r>
              <a:rPr lang="en-US" sz="1800" b="0" i="0" dirty="0"/>
              <a:t>-controlled vowel </a:t>
            </a:r>
            <a:r>
              <a:rPr lang="en-US" sz="1800" b="0" i="1" dirty="0"/>
              <a:t>ear</a:t>
            </a:r>
            <a:r>
              <a:rPr lang="en-US" sz="1800" b="0" i="0" dirty="0"/>
              <a:t> /air/ is introduced in G2M7W3.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31566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</a:t>
            </a:r>
            <a:r>
              <a:rPr lang="en-US" sz="1800" b="0" i="1" dirty="0"/>
              <a:t>r</a:t>
            </a:r>
            <a:r>
              <a:rPr lang="en-US" sz="1800" b="0" i="0" dirty="0"/>
              <a:t>-controlled vowel </a:t>
            </a:r>
            <a:r>
              <a:rPr lang="en-US" sz="1800" b="0" i="1" dirty="0"/>
              <a:t>ear</a:t>
            </a:r>
            <a:r>
              <a:rPr lang="en-US" sz="1800" b="0" i="0" dirty="0"/>
              <a:t> /air/ is introduced in G2M7W3.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2352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35425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02605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71738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40341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89677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a</a:t>
            </a:r>
            <a:r>
              <a:rPr lang="en-US" sz="1200" b="0" i="0" dirty="0"/>
              <a:t> as /</a:t>
            </a:r>
            <a:r>
              <a:rPr lang="en-US" sz="1200" b="0" i="0" dirty="0" err="1"/>
              <a:t>ŏ</a:t>
            </a:r>
            <a:r>
              <a:rPr lang="en-US" sz="1200" b="0" i="0" dirty="0"/>
              <a:t>/ is introduced in G2M10W3.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68327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09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78515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68327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86617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team </a:t>
            </a:r>
            <a:r>
              <a:rPr lang="en-US" sz="1200" b="0" i="1" dirty="0" err="1"/>
              <a:t>ough</a:t>
            </a:r>
            <a:r>
              <a:rPr lang="en-US" sz="1200" b="0" i="0" dirty="0"/>
              <a:t> /aw/ is introduced in G2M10W2.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68327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team </a:t>
            </a:r>
            <a:r>
              <a:rPr lang="en-US" sz="1200" b="0" i="1" dirty="0" err="1"/>
              <a:t>ough</a:t>
            </a:r>
            <a:r>
              <a:rPr lang="en-US" sz="1200" b="0" i="0" dirty="0"/>
              <a:t> /aw/ is introduced in G2M10W2.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32333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team </a:t>
            </a:r>
            <a:r>
              <a:rPr lang="en-US" sz="1200" b="0" i="1" dirty="0" err="1"/>
              <a:t>ough</a:t>
            </a:r>
            <a:r>
              <a:rPr lang="en-US" sz="1200" b="0" i="0" dirty="0"/>
              <a:t> /aw/ is introduced in G2M10W2.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11508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team </a:t>
            </a:r>
            <a:r>
              <a:rPr lang="en-US" sz="1200" b="0" i="1" dirty="0" err="1"/>
              <a:t>ough</a:t>
            </a:r>
            <a:r>
              <a:rPr lang="en-US" sz="1200" b="0" i="0" dirty="0"/>
              <a:t> /aw/ is introduced in G2M10W2.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05503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87662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47914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07176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F21B5-3E7D-904C-A895-51270764F5F7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45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consonant </a:t>
            </a:r>
            <a:r>
              <a:rPr lang="en-US" sz="1200" b="0" i="1" dirty="0"/>
              <a:t>f</a:t>
            </a:r>
            <a:r>
              <a:rPr lang="en-US" sz="1200" b="0" i="0" dirty="0"/>
              <a:t> /f/ is introduced in GKM3L3.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</a:t>
            </a:r>
            <a:r>
              <a:rPr lang="en-US" sz="1200" b="0" i="1" dirty="0"/>
              <a:t>r</a:t>
            </a:r>
            <a:r>
              <a:rPr lang="en-US" sz="1200" b="0" i="0" dirty="0"/>
              <a:t>-controlled vowel </a:t>
            </a:r>
            <a:r>
              <a:rPr lang="en-US" sz="1200" b="0" i="1" dirty="0"/>
              <a:t>or</a:t>
            </a:r>
            <a:r>
              <a:rPr lang="en-US" sz="1200" b="0" i="0" dirty="0"/>
              <a:t> /or/ is introduced in G1M10W2.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36250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7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61704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85389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18327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608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schwa sound /</a:t>
            </a:r>
            <a:r>
              <a:rPr lang="en-US" b="0" i="0" dirty="0" err="1"/>
              <a:t>ǝ</a:t>
            </a:r>
            <a:r>
              <a:rPr lang="en-US" b="0" i="0" dirty="0"/>
              <a:t>/ is introduced in G2M2W3.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4411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schwa sound /</a:t>
            </a:r>
            <a:r>
              <a:rPr lang="en-US" b="0" i="0" dirty="0" err="1"/>
              <a:t>ǝ</a:t>
            </a:r>
            <a:r>
              <a:rPr lang="en-US" b="0" i="0" dirty="0"/>
              <a:t>/ is introduced in G2M2W3.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957336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schwa sound /</a:t>
            </a:r>
            <a:r>
              <a:rPr lang="en-US" b="0" i="0" dirty="0" err="1"/>
              <a:t>ǝ</a:t>
            </a:r>
            <a:r>
              <a:rPr lang="en-US" b="0" i="0" dirty="0"/>
              <a:t>/ is introduced in G2M2W3.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2751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Schwa /</a:t>
            </a:r>
            <a:r>
              <a:rPr lang="en-US" b="0" i="0" dirty="0" err="1"/>
              <a:t>ǝ</a:t>
            </a:r>
            <a:r>
              <a:rPr lang="en-US" b="0" i="0" dirty="0"/>
              <a:t>/ is introduced in G2M2W3.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8790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Schwa /</a:t>
            </a:r>
            <a:r>
              <a:rPr lang="en-US" b="0" i="0" dirty="0" err="1"/>
              <a:t>ǝ</a:t>
            </a:r>
            <a:r>
              <a:rPr lang="en-US" b="0" i="0" dirty="0"/>
              <a:t>/ is introduced in G2M2W3.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451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78515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92546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22061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700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1310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8326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33087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977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97563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3496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620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</a:t>
            </a:r>
            <a:r>
              <a:rPr lang="en-US" sz="1800" b="0" i="1" dirty="0"/>
              <a:t>r</a:t>
            </a:r>
            <a:r>
              <a:rPr lang="en-US" sz="1800" b="0" i="0" dirty="0"/>
              <a:t>-controlled vowel </a:t>
            </a:r>
            <a:r>
              <a:rPr lang="en-US" sz="1800" b="0" i="1" dirty="0"/>
              <a:t>our</a:t>
            </a:r>
            <a:r>
              <a:rPr lang="en-US" sz="1800" b="0" i="0" dirty="0"/>
              <a:t> /or/ is introduced in G2M8W1.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5880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00557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466989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a</a:t>
            </a:r>
            <a:r>
              <a:rPr lang="en-US" sz="1200" b="0" i="0" dirty="0"/>
              <a:t> as /</a:t>
            </a:r>
            <a:r>
              <a:rPr lang="en-US" sz="1200" b="0" i="0" dirty="0" err="1"/>
              <a:t>ô</a:t>
            </a:r>
            <a:r>
              <a:rPr lang="en-US" sz="1200" b="0" i="0" dirty="0"/>
              <a:t>/ is introduced in G3.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70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a</a:t>
            </a:r>
            <a:r>
              <a:rPr lang="en-US" sz="1200" b="0" i="0" dirty="0"/>
              <a:t> as /</a:t>
            </a:r>
            <a:r>
              <a:rPr lang="en-US" sz="1200" b="0" i="0" dirty="0" err="1"/>
              <a:t>ô</a:t>
            </a:r>
            <a:r>
              <a:rPr lang="en-US" sz="1200" b="0" i="0" dirty="0"/>
              <a:t>/ is introduced in G3.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3654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21242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4428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819779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59183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12896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513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426426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23651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603540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14654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78097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02198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9476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50383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868343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24532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965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word family </a:t>
            </a:r>
            <a:r>
              <a:rPr lang="en-US" b="0" i="1" dirty="0"/>
              <a:t>all</a:t>
            </a:r>
            <a:r>
              <a:rPr lang="en-US" b="0" i="0" dirty="0"/>
              <a:t> is introduced in G1M2W2.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44115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094202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965743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623866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digraph </a:t>
            </a:r>
            <a:r>
              <a:rPr lang="en-US" sz="1200" b="0" i="1" dirty="0" err="1"/>
              <a:t>gh</a:t>
            </a:r>
            <a:r>
              <a:rPr lang="en-US" sz="1200" b="0" i="0" dirty="0"/>
              <a:t> /f/ is introduced in G3.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60330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658078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614281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977752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digraph </a:t>
            </a:r>
            <a:r>
              <a:rPr lang="en-US" sz="1200" b="0" i="1" dirty="0" err="1"/>
              <a:t>gh</a:t>
            </a:r>
            <a:r>
              <a:rPr lang="en-US" sz="1200" b="0" i="0" dirty="0"/>
              <a:t> /f/ is introduced in G3.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430545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digraph </a:t>
            </a:r>
            <a:r>
              <a:rPr lang="en-US" sz="1200" b="0" i="1" dirty="0" err="1"/>
              <a:t>gh</a:t>
            </a:r>
            <a:r>
              <a:rPr lang="en-US" sz="1200" b="0" i="0" dirty="0"/>
              <a:t> /f/ is introduced in G3.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770914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digraph </a:t>
            </a:r>
            <a:r>
              <a:rPr lang="en-US" sz="1200" b="0" i="1" dirty="0" err="1"/>
              <a:t>gh</a:t>
            </a:r>
            <a:r>
              <a:rPr lang="en-US" sz="1200" b="0" i="0" dirty="0"/>
              <a:t> /f/ is introduced in G3.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13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vowel </a:t>
            </a:r>
            <a:r>
              <a:rPr lang="en-US" sz="1800" b="0" i="1" dirty="0"/>
              <a:t>u</a:t>
            </a:r>
            <a:r>
              <a:rPr lang="en-US" sz="1800" b="0" i="0" dirty="0"/>
              <a:t> /</a:t>
            </a:r>
            <a:r>
              <a:rPr lang="en-US" sz="1800" b="0" i="0" dirty="0" err="1"/>
              <a:t>o͝o</a:t>
            </a:r>
            <a:r>
              <a:rPr lang="en-US" sz="1800" b="0" i="0" dirty="0"/>
              <a:t> / is introduced in G2M9W2.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58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708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4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vowel </a:t>
            </a:r>
            <a:r>
              <a:rPr lang="en-US" b="0" i="1" dirty="0"/>
              <a:t>a </a:t>
            </a:r>
            <a:r>
              <a:rPr lang="en-US" b="0" i="0" dirty="0"/>
              <a:t>/</a:t>
            </a:r>
            <a:r>
              <a:rPr lang="en-US" b="0" i="0" dirty="0" err="1"/>
              <a:t>ā</a:t>
            </a:r>
            <a:r>
              <a:rPr lang="en-US" b="0" i="0" dirty="0"/>
              <a:t>/ is introduced in GKM5W4.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44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vowel team </a:t>
            </a:r>
            <a:r>
              <a:rPr lang="en-US" b="0" i="1" dirty="0" err="1"/>
              <a:t>ee</a:t>
            </a:r>
            <a:r>
              <a:rPr lang="en-US" b="0" i="0" dirty="0"/>
              <a:t> /</a:t>
            </a:r>
            <a:r>
              <a:rPr lang="en-US" b="0" i="0" dirty="0" err="1"/>
              <a:t>ē</a:t>
            </a:r>
            <a:r>
              <a:rPr lang="en-US" b="0" i="0" dirty="0"/>
              <a:t>/ is introduced in G1M8W3.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44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e</a:t>
            </a:r>
            <a:r>
              <a:rPr lang="en-US" sz="1200" b="0" i="0" dirty="0"/>
              <a:t> is silent because no English words end in </a:t>
            </a:r>
            <a:r>
              <a:rPr lang="en-US" sz="1200" b="0" i="1" dirty="0"/>
              <a:t>v. </a:t>
            </a:r>
            <a:r>
              <a:rPr lang="en-US" sz="1200" b="0" i="0" dirty="0"/>
              <a:t>This rule is introduced in GKM5W2.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276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e</a:t>
            </a:r>
            <a:r>
              <a:rPr lang="en-US" sz="1200" b="0" i="0" dirty="0"/>
              <a:t> is silent because no English words end in </a:t>
            </a:r>
            <a:r>
              <a:rPr lang="en-US" sz="1200" b="0" i="1" dirty="0"/>
              <a:t>v. </a:t>
            </a:r>
            <a:r>
              <a:rPr lang="en-US" sz="1200" b="0" i="0" dirty="0"/>
              <a:t>This rule is introduced in GKM5W2.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04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letter </a:t>
            </a:r>
            <a:r>
              <a:rPr lang="en-US" sz="1800" b="0" i="1" dirty="0"/>
              <a:t>y </a:t>
            </a:r>
            <a:r>
              <a:rPr lang="en-US" sz="1800" b="0" i="0" dirty="0"/>
              <a:t>as /</a:t>
            </a:r>
            <a:r>
              <a:rPr lang="en-US" sz="1800" b="0" i="0" dirty="0" err="1"/>
              <a:t>ī</a:t>
            </a:r>
            <a:r>
              <a:rPr lang="en-US" sz="1800" b="0" i="0" dirty="0"/>
              <a:t>/ is introduced in G1M8W2.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58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letter </a:t>
            </a:r>
            <a:r>
              <a:rPr lang="en-US" sz="1800" b="0" i="1" dirty="0"/>
              <a:t>y </a:t>
            </a:r>
            <a:r>
              <a:rPr lang="en-US" sz="1800" b="0" i="0" dirty="0"/>
              <a:t>as /</a:t>
            </a:r>
            <a:r>
              <a:rPr lang="en-US" sz="1800" b="0" i="0" dirty="0" err="1"/>
              <a:t>ī</a:t>
            </a:r>
            <a:r>
              <a:rPr lang="en-US" sz="1800" b="0" i="0" dirty="0"/>
              <a:t>/ is introduced in G1M8W2.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737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786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491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vowel team </a:t>
            </a:r>
            <a:r>
              <a:rPr lang="en-US" b="0" i="1" dirty="0" err="1"/>
              <a:t>ey</a:t>
            </a:r>
            <a:r>
              <a:rPr lang="en-US" b="0" i="1" dirty="0"/>
              <a:t> </a:t>
            </a:r>
            <a:r>
              <a:rPr lang="en-US" b="0" i="0" dirty="0"/>
              <a:t>/</a:t>
            </a:r>
            <a:r>
              <a:rPr lang="en-US" b="0" i="0" dirty="0" err="1"/>
              <a:t>ā</a:t>
            </a:r>
            <a:r>
              <a:rPr lang="en-US" b="0" i="0" dirty="0"/>
              <a:t>/ is introduced in G2M6W1.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441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9822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vowel </a:t>
            </a:r>
            <a:r>
              <a:rPr lang="en-US" sz="1800" b="0" i="1" dirty="0"/>
              <a:t>a</a:t>
            </a:r>
            <a:r>
              <a:rPr lang="en-US" sz="1800" b="0" i="0" dirty="0"/>
              <a:t> as /</a:t>
            </a:r>
            <a:r>
              <a:rPr lang="en-US" sz="1800" b="0" i="0" dirty="0" err="1"/>
              <a:t>ŏ</a:t>
            </a:r>
            <a:r>
              <a:rPr lang="en-US" sz="1800" b="0" i="0" dirty="0"/>
              <a:t>/ is introduced in G2M10W3.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5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digraph </a:t>
            </a:r>
            <a:r>
              <a:rPr lang="en-US" b="0" i="1" dirty="0"/>
              <a:t>th </a:t>
            </a:r>
            <a:r>
              <a:rPr lang="en-US" b="0" i="0" dirty="0"/>
              <a:t>/TH/ is introduced in GKM6W4.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107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e</a:t>
            </a:r>
            <a:r>
              <a:rPr lang="en-US" sz="1200" b="0" i="0" dirty="0"/>
              <a:t> is silent because no English words end in </a:t>
            </a:r>
            <a:r>
              <a:rPr lang="en-US" sz="1200" b="0" i="1" dirty="0"/>
              <a:t>v. </a:t>
            </a:r>
            <a:r>
              <a:rPr lang="en-US" sz="1200" b="0" i="0" dirty="0"/>
              <a:t>This rule is reviewed in GKM9W1.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04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e</a:t>
            </a:r>
            <a:r>
              <a:rPr lang="en-US" sz="1200" b="0" i="0" dirty="0"/>
              <a:t> is silent because no English words end in </a:t>
            </a:r>
            <a:r>
              <a:rPr lang="en-US" sz="1200" b="0" i="1" dirty="0"/>
              <a:t>v. </a:t>
            </a:r>
            <a:r>
              <a:rPr lang="en-US" sz="1200" b="0" i="0" dirty="0"/>
              <a:t>This rule is reviewed in GKM9W1.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166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351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8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61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1070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2504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</a:t>
            </a:r>
            <a:r>
              <a:rPr lang="en-US" sz="1200" b="0" i="1" dirty="0"/>
              <a:t>r</a:t>
            </a:r>
            <a:r>
              <a:rPr lang="en-US" sz="1200" b="0" i="0" dirty="0"/>
              <a:t>-controlled vowel </a:t>
            </a:r>
            <a:r>
              <a:rPr lang="en-US" sz="1200" b="0" i="1" dirty="0"/>
              <a:t>er</a:t>
            </a:r>
            <a:r>
              <a:rPr lang="en-US" sz="1200" b="0" i="0" dirty="0"/>
              <a:t> /er/ is introduced in G1M10W3.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0597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F21B5-3E7D-904C-A895-51270764F5F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451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63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consonant </a:t>
            </a:r>
            <a:r>
              <a:rPr lang="en-US" b="0" i="1" dirty="0"/>
              <a:t>s</a:t>
            </a:r>
            <a:r>
              <a:rPr lang="en-US" b="0" i="0" dirty="0"/>
              <a:t> /z/ is introduced in GKM4W2.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441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8161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vowel team</a:t>
            </a:r>
            <a:r>
              <a:rPr lang="en-US" sz="1800" b="0" i="1" dirty="0"/>
              <a:t> </a:t>
            </a:r>
            <a:r>
              <a:rPr lang="en-US" sz="1800" b="0" i="1" dirty="0" err="1"/>
              <a:t>ou</a:t>
            </a:r>
            <a:r>
              <a:rPr lang="en-US" sz="1800" b="0" i="0" dirty="0"/>
              <a:t> /</a:t>
            </a:r>
            <a:r>
              <a:rPr lang="en-US" sz="1800" b="0" i="0" dirty="0" err="1"/>
              <a:t>ū</a:t>
            </a:r>
            <a:r>
              <a:rPr lang="en-US" sz="1800" b="0" i="0" dirty="0"/>
              <a:t>/ is introduced in G2M9W3.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588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</a:t>
            </a:r>
            <a:r>
              <a:rPr lang="en-US" sz="1200" b="0" i="1" dirty="0"/>
              <a:t>r</a:t>
            </a:r>
            <a:r>
              <a:rPr lang="en-US" sz="1200" b="0" i="0" dirty="0"/>
              <a:t>-controlled vowel </a:t>
            </a:r>
            <a:r>
              <a:rPr lang="en-US" sz="1200" b="0" i="1" dirty="0"/>
              <a:t>or</a:t>
            </a:r>
            <a:r>
              <a:rPr lang="en-US" sz="1200" b="0" i="0" dirty="0"/>
              <a:t> /or/ is introduced in G1M10W2.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441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</a:t>
            </a:r>
            <a:r>
              <a:rPr lang="en-US" sz="1200" b="0" i="1" dirty="0"/>
              <a:t>r</a:t>
            </a:r>
            <a:r>
              <a:rPr lang="en-US" sz="1200" b="0" i="0" dirty="0"/>
              <a:t>-controlled vowel </a:t>
            </a:r>
            <a:r>
              <a:rPr lang="en-US" sz="1200" b="0" i="1" dirty="0"/>
              <a:t>or</a:t>
            </a:r>
            <a:r>
              <a:rPr lang="en-US" sz="1200" b="0" i="0" dirty="0"/>
              <a:t> /or/ is introduced in G1M10W2.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7851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u</a:t>
            </a:r>
            <a:r>
              <a:rPr lang="en-US" sz="1200" b="0" i="0" dirty="0"/>
              <a:t> /</a:t>
            </a:r>
            <a:r>
              <a:rPr lang="en-US" sz="1200" b="0" i="0" dirty="0" err="1"/>
              <a:t>o͝o</a:t>
            </a:r>
            <a:r>
              <a:rPr lang="en-US" sz="1200" b="0" i="0" dirty="0"/>
              <a:t> / is introduced in G2M9W2.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441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u</a:t>
            </a:r>
            <a:r>
              <a:rPr lang="en-US" sz="1200" b="0" i="0" dirty="0"/>
              <a:t> /</a:t>
            </a:r>
            <a:r>
              <a:rPr lang="en-US" sz="1200" b="0" i="0" dirty="0" err="1"/>
              <a:t>o͝o</a:t>
            </a:r>
            <a:r>
              <a:rPr lang="en-US" sz="1200" b="0" i="0" dirty="0"/>
              <a:t> / is introduced in G2M9W2.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3625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letter </a:t>
            </a:r>
            <a:r>
              <a:rPr lang="en-US" sz="1200" b="0" i="1" dirty="0"/>
              <a:t>y </a:t>
            </a:r>
            <a:r>
              <a:rPr lang="en-US" sz="1200" b="0" i="0" dirty="0"/>
              <a:t>as /</a:t>
            </a:r>
            <a:r>
              <a:rPr lang="en-US" sz="1200" b="0" i="0" dirty="0" err="1"/>
              <a:t>ī</a:t>
            </a:r>
            <a:r>
              <a:rPr lang="en-US" sz="1200" b="0" i="0" dirty="0"/>
              <a:t>/ is introduced in G1M8W2.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441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letter </a:t>
            </a:r>
            <a:r>
              <a:rPr lang="en-US" sz="1200" b="0" i="1" dirty="0"/>
              <a:t>y </a:t>
            </a:r>
            <a:r>
              <a:rPr lang="en-US" sz="1200" b="0" i="0" dirty="0"/>
              <a:t>as /</a:t>
            </a:r>
            <a:r>
              <a:rPr lang="en-US" sz="1200" b="0" i="0" dirty="0" err="1"/>
              <a:t>ī</a:t>
            </a:r>
            <a:r>
              <a:rPr lang="en-US" sz="1200" b="0" i="0" dirty="0"/>
              <a:t>/ is introduced in G1M8W2.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5193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letter </a:t>
            </a:r>
            <a:r>
              <a:rPr lang="en-US" sz="1200" b="0" i="1" dirty="0"/>
              <a:t>y </a:t>
            </a:r>
            <a:r>
              <a:rPr lang="en-US" sz="1200" b="0" i="0" dirty="0"/>
              <a:t>as /</a:t>
            </a:r>
            <a:r>
              <a:rPr lang="en-US" sz="1200" b="0" i="0" dirty="0" err="1"/>
              <a:t>ī</a:t>
            </a:r>
            <a:r>
              <a:rPr lang="en-US" sz="1200" b="0" i="0" dirty="0"/>
              <a:t>/ is introduced in G1M8W2.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4937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156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441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7600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3846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vowel </a:t>
            </a:r>
            <a:r>
              <a:rPr lang="en-US" sz="1800" b="0" i="1" dirty="0"/>
              <a:t>a</a:t>
            </a:r>
            <a:r>
              <a:rPr lang="en-US" sz="1800" b="0" i="0" dirty="0"/>
              <a:t> as /</a:t>
            </a:r>
            <a:r>
              <a:rPr lang="en-US" sz="1800" b="0" i="0" dirty="0" err="1"/>
              <a:t>ŏ</a:t>
            </a:r>
            <a:r>
              <a:rPr lang="en-US" sz="1800" b="0" i="0" dirty="0"/>
              <a:t>/ is introduced in G2M10W3.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588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vowel </a:t>
            </a:r>
            <a:r>
              <a:rPr lang="en-US" sz="1800" b="0" i="1" dirty="0"/>
              <a:t>a</a:t>
            </a:r>
            <a:r>
              <a:rPr lang="en-US" sz="1800" b="0" i="0" dirty="0"/>
              <a:t> as /</a:t>
            </a:r>
            <a:r>
              <a:rPr lang="en-US" sz="1800" b="0" i="0" dirty="0" err="1"/>
              <a:t>ŏ</a:t>
            </a:r>
            <a:r>
              <a:rPr lang="en-US" sz="1800" b="0" i="0" dirty="0"/>
              <a:t>/ is introduced in G2M10W3.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2151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5282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7868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970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0167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1063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345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3625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vowel team diphthong </a:t>
            </a:r>
            <a:r>
              <a:rPr lang="en-US" sz="1800" b="0" i="1" dirty="0" err="1"/>
              <a:t>ou</a:t>
            </a:r>
            <a:r>
              <a:rPr lang="en-US" sz="1800" b="0" i="0" dirty="0"/>
              <a:t> /ow/ is introduced G1M12W2.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588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vowel team diphthong </a:t>
            </a:r>
            <a:r>
              <a:rPr lang="en-US" sz="1800" b="0" i="1" dirty="0" err="1"/>
              <a:t>ou</a:t>
            </a:r>
            <a:r>
              <a:rPr lang="en-US" sz="1800" b="0" i="0" dirty="0"/>
              <a:t> /ow/ is introduced G1M12W2.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9109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schwa sound /</a:t>
            </a:r>
            <a:r>
              <a:rPr lang="en-US" sz="1800" b="0" i="0" dirty="0" err="1"/>
              <a:t>ǝ</a:t>
            </a:r>
            <a:r>
              <a:rPr lang="en-US" sz="1800" b="0" i="0" dirty="0"/>
              <a:t>/ is introduced in G2M2W3.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vowel team diphthong </a:t>
            </a:r>
            <a:r>
              <a:rPr lang="en-US" sz="1800" b="0" i="1" dirty="0" err="1"/>
              <a:t>ou</a:t>
            </a:r>
            <a:r>
              <a:rPr lang="en-US" sz="1800" b="0" i="0" dirty="0"/>
              <a:t> /ow/ is introduced G1M12W2.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3610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schwa sound</a:t>
            </a:r>
            <a:r>
              <a:rPr lang="en-US" b="0" i="0" dirty="0"/>
              <a:t> /</a:t>
            </a:r>
            <a:r>
              <a:rPr lang="en-US" b="0" i="0" dirty="0" err="1"/>
              <a:t>ǝ</a:t>
            </a:r>
            <a:r>
              <a:rPr lang="en-US" b="0" i="0" dirty="0"/>
              <a:t>/</a:t>
            </a:r>
            <a:r>
              <a:rPr lang="en-US" sz="1200" b="0" i="0" dirty="0"/>
              <a:t> is introduced in G2M2W3.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349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a</a:t>
            </a:r>
            <a:r>
              <a:rPr lang="en-US" sz="1200" b="0" i="0" dirty="0"/>
              <a:t> as /</a:t>
            </a:r>
            <a:r>
              <a:rPr lang="en-US" sz="1200" b="0" i="0" dirty="0" err="1"/>
              <a:t>ô</a:t>
            </a:r>
            <a:r>
              <a:rPr lang="en-US" sz="1200" b="0" i="0" dirty="0"/>
              <a:t>/ is introduced in G3.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6230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-apple-system"/>
              </a:rPr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e</a:t>
            </a:r>
            <a:r>
              <a:rPr lang="en-US" sz="1200" b="0" i="0" dirty="0"/>
              <a:t> is silent because no English words end in </a:t>
            </a:r>
            <a:r>
              <a:rPr lang="en-US" sz="1200" b="0" i="1" dirty="0"/>
              <a:t>v. </a:t>
            </a:r>
            <a:r>
              <a:rPr lang="en-US" sz="1200" b="0" i="0" dirty="0"/>
              <a:t>This rule is introduced in G1M5W1.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441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e</a:t>
            </a:r>
            <a:r>
              <a:rPr lang="en-US" sz="1200" b="0" i="0" dirty="0"/>
              <a:t> is silent because no English words end in </a:t>
            </a:r>
            <a:r>
              <a:rPr lang="en-US" sz="1200" b="0" i="1" dirty="0"/>
              <a:t>v. </a:t>
            </a:r>
            <a:r>
              <a:rPr lang="en-US" sz="1200" b="0" i="0" dirty="0"/>
              <a:t>This rule is introduced in G1M5W1.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05174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e</a:t>
            </a:r>
            <a:r>
              <a:rPr lang="en-US" sz="1200" b="0" i="0" dirty="0"/>
              <a:t> is silent because no English words end in </a:t>
            </a:r>
            <a:r>
              <a:rPr lang="en-US" sz="1200" b="0" i="1" dirty="0"/>
              <a:t>v. </a:t>
            </a:r>
            <a:r>
              <a:rPr lang="en-US" sz="1200" b="0" i="0" dirty="0"/>
              <a:t>This rule is introduced in G1M5W1.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6064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4833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216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vowel </a:t>
            </a:r>
            <a:r>
              <a:rPr lang="en-US" b="0" i="1" dirty="0" err="1"/>
              <a:t>i</a:t>
            </a:r>
            <a:r>
              <a:rPr lang="en-US" b="0" i="1" dirty="0"/>
              <a:t> </a:t>
            </a:r>
            <a:r>
              <a:rPr lang="en-US" b="0" i="0" dirty="0"/>
              <a:t>/</a:t>
            </a:r>
            <a:r>
              <a:rPr lang="en-US" b="0" i="0" dirty="0" err="1"/>
              <a:t>ī</a:t>
            </a:r>
            <a:r>
              <a:rPr lang="en-US" b="0" i="0" dirty="0"/>
              <a:t>/ is introduced in GKM5W4.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F21B5-3E7D-904C-A895-51270764F5F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1349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9713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9267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663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9437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2923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4837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schwa sound /</a:t>
            </a:r>
            <a:r>
              <a:rPr lang="en-US" b="0" i="0" dirty="0" err="1"/>
              <a:t>ǝ</a:t>
            </a:r>
            <a:r>
              <a:rPr lang="en-US" b="0" i="0" dirty="0"/>
              <a:t>/ is introduced in G2M2W3.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78710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schwa sound /</a:t>
            </a:r>
            <a:r>
              <a:rPr lang="en-US" b="0" i="0" dirty="0" err="1"/>
              <a:t>ǝ</a:t>
            </a:r>
            <a:r>
              <a:rPr lang="en-US" b="0" i="0" dirty="0"/>
              <a:t>/ is introduced in G2M2W3.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25180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schwa sound /</a:t>
            </a:r>
            <a:r>
              <a:rPr lang="en-US" b="0" i="0" dirty="0" err="1"/>
              <a:t>ǝ</a:t>
            </a:r>
            <a:r>
              <a:rPr lang="en-US" b="0" i="0" dirty="0"/>
              <a:t>/ is introduced in G2M2W3.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1377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vowel team </a:t>
            </a:r>
            <a:r>
              <a:rPr lang="en-US" sz="1800" b="0" i="1" dirty="0" err="1"/>
              <a:t>ey</a:t>
            </a:r>
            <a:r>
              <a:rPr lang="en-US" sz="1800" b="0" i="1" dirty="0"/>
              <a:t> </a:t>
            </a:r>
            <a:r>
              <a:rPr lang="en-US" sz="1800" b="0" i="0" dirty="0"/>
              <a:t>/</a:t>
            </a:r>
            <a:r>
              <a:rPr lang="en-US" sz="1800" b="0" i="0" dirty="0" err="1"/>
              <a:t>ā</a:t>
            </a:r>
            <a:r>
              <a:rPr lang="en-US" sz="1800" b="0" i="0" dirty="0"/>
              <a:t>/ is introduced in G2M6W1.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58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consonant </a:t>
            </a:r>
            <a:r>
              <a:rPr lang="en-US" b="0" i="1" dirty="0"/>
              <a:t>s</a:t>
            </a:r>
            <a:r>
              <a:rPr lang="en-US" b="0" i="0" dirty="0"/>
              <a:t> /z/ is introduced in GKM4W2.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36250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71069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5081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856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44525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11006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schwa sound /</a:t>
            </a:r>
            <a:r>
              <a:rPr lang="en-US" b="0" i="0" dirty="0" err="1"/>
              <a:t>ǝ</a:t>
            </a:r>
            <a:r>
              <a:rPr lang="en-US" b="0" i="0" dirty="0"/>
              <a:t>/ is introduced in G2M2W3.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96912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schwa sound /</a:t>
            </a:r>
            <a:r>
              <a:rPr lang="en-US" b="0" i="0" dirty="0" err="1"/>
              <a:t>ǝ</a:t>
            </a:r>
            <a:r>
              <a:rPr lang="en-US" b="0" i="0" dirty="0"/>
              <a:t>/ is introduced in G2M2W3.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250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Irregular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51893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schwa sound /</a:t>
            </a:r>
            <a:r>
              <a:rPr lang="en-US" b="0" i="0" dirty="0" err="1"/>
              <a:t>ǝ</a:t>
            </a:r>
            <a:r>
              <a:rPr lang="en-US" b="0" i="0" dirty="0"/>
              <a:t>/ is introduced in G2M2W3.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4411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a</a:t>
            </a:r>
            <a:r>
              <a:rPr lang="en-US" sz="1200" b="0" i="0" dirty="0"/>
              <a:t> as /</a:t>
            </a:r>
            <a:r>
              <a:rPr lang="en-US" sz="1200" b="0" i="0" dirty="0" err="1"/>
              <a:t>ô</a:t>
            </a:r>
            <a:r>
              <a:rPr lang="en-US" sz="1200" b="0" i="0" dirty="0"/>
              <a:t>/ is introduced in G3.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572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consonant </a:t>
            </a:r>
            <a:r>
              <a:rPr lang="en-US" b="0" i="1" dirty="0"/>
              <a:t>w</a:t>
            </a:r>
            <a:r>
              <a:rPr lang="en-US" b="0" i="0" dirty="0"/>
              <a:t> /w/ is introduced in GKM5W1.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consonant</a:t>
            </a:r>
            <a:r>
              <a:rPr lang="en-US" b="0" i="1" dirty="0"/>
              <a:t> s </a:t>
            </a:r>
            <a:r>
              <a:rPr lang="en-US" b="0" i="0" dirty="0"/>
              <a:t>/z/ is introduced in GKM4W2.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4411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/>
              <a:t>The vowel </a:t>
            </a:r>
            <a:r>
              <a:rPr lang="en-US" sz="1200" b="0" i="1" dirty="0"/>
              <a:t>a</a:t>
            </a:r>
            <a:r>
              <a:rPr lang="en-US" sz="1200" b="0" i="0" dirty="0"/>
              <a:t> as /</a:t>
            </a:r>
            <a:r>
              <a:rPr lang="en-US" sz="1200" b="0" i="0" dirty="0" err="1"/>
              <a:t>ô</a:t>
            </a:r>
            <a:r>
              <a:rPr lang="en-US" sz="1200" b="0" i="0" dirty="0"/>
              <a:t>/ is introduced in G3.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7677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silent letter combination </a:t>
            </a:r>
            <a:r>
              <a:rPr lang="en-US" b="0" i="1" dirty="0" err="1"/>
              <a:t>kn</a:t>
            </a:r>
            <a:r>
              <a:rPr lang="en-US" b="0" i="0" dirty="0"/>
              <a:t> is introduced in G2M12W1.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4411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silent letter combination </a:t>
            </a:r>
            <a:r>
              <a:rPr lang="en-US" b="0" i="1" dirty="0" err="1"/>
              <a:t>kn</a:t>
            </a:r>
            <a:r>
              <a:rPr lang="en-US" b="0" i="0" dirty="0"/>
              <a:t> is introduced in G2M12W1.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The vowel team </a:t>
            </a:r>
            <a:r>
              <a:rPr lang="en-US" b="0" i="1" dirty="0" err="1"/>
              <a:t>ew</a:t>
            </a:r>
            <a:r>
              <a:rPr lang="en-US" b="0" i="0" dirty="0"/>
              <a:t> /</a:t>
            </a:r>
            <a:r>
              <a:rPr lang="en-US" b="0" i="0" dirty="0" err="1"/>
              <a:t>ū</a:t>
            </a:r>
            <a:r>
              <a:rPr lang="en-US" b="0" i="0" dirty="0"/>
              <a:t>/ is introduced in G1M11W3.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82003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</a:t>
            </a:r>
            <a:r>
              <a:rPr lang="en-US" sz="1800" b="0" i="1" dirty="0"/>
              <a:t>r</a:t>
            </a:r>
            <a:r>
              <a:rPr lang="en-US" sz="1800" b="0" i="0" dirty="0"/>
              <a:t>-controlled vowel </a:t>
            </a:r>
            <a:r>
              <a:rPr lang="en-US" sz="1800" b="0" i="1" dirty="0"/>
              <a:t>or</a:t>
            </a:r>
            <a:r>
              <a:rPr lang="en-US" sz="1800" b="0" i="0" dirty="0"/>
              <a:t> /er/ is introduced in G2M8W3.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5880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</a:t>
            </a:r>
            <a:r>
              <a:rPr lang="en-US" sz="1800" b="0" i="1" dirty="0"/>
              <a:t>r</a:t>
            </a:r>
            <a:r>
              <a:rPr lang="en-US" sz="1800" b="0" i="0" dirty="0"/>
              <a:t>-controlled vowel </a:t>
            </a:r>
            <a:r>
              <a:rPr lang="en-US" sz="1800" b="0" i="1" dirty="0"/>
              <a:t>or</a:t>
            </a:r>
            <a:r>
              <a:rPr lang="en-US" sz="1800" b="0" i="0" dirty="0"/>
              <a:t> /er/ is introduced in G2M8W3.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19725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</a:t>
            </a:r>
            <a:r>
              <a:rPr lang="en-US" sz="1800" b="0" i="1" dirty="0"/>
              <a:t>r</a:t>
            </a:r>
            <a:r>
              <a:rPr lang="en-US" sz="1800" b="0" i="0" dirty="0"/>
              <a:t>-controlled vowel </a:t>
            </a:r>
            <a:r>
              <a:rPr lang="en-US" sz="1800" b="0" i="1" dirty="0"/>
              <a:t>or</a:t>
            </a:r>
            <a:r>
              <a:rPr lang="en-US" sz="1800" b="0" i="0" dirty="0"/>
              <a:t> /er/ is introduced in G2M8W3.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31155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</a:t>
            </a:r>
            <a:r>
              <a:rPr lang="en-US" sz="1800" b="0" i="1" dirty="0"/>
              <a:t>r</a:t>
            </a:r>
            <a:r>
              <a:rPr lang="en-US" sz="1800" b="0" i="0" dirty="0"/>
              <a:t>-controlled vowel </a:t>
            </a:r>
            <a:r>
              <a:rPr lang="en-US" sz="1800" b="0" i="1" dirty="0"/>
              <a:t>our</a:t>
            </a:r>
            <a:r>
              <a:rPr lang="en-US" sz="1800" b="0" i="0" dirty="0"/>
              <a:t> /or/ is introduced in G2M8W1.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5880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</a:t>
            </a:r>
            <a:r>
              <a:rPr lang="en-US" sz="1800" b="0" i="1" dirty="0"/>
              <a:t>r</a:t>
            </a:r>
            <a:r>
              <a:rPr lang="en-US" sz="1800" b="0" i="0" dirty="0"/>
              <a:t>-controlled vowel </a:t>
            </a:r>
            <a:r>
              <a:rPr lang="en-US" sz="1800" b="0" i="1" dirty="0"/>
              <a:t>our</a:t>
            </a:r>
            <a:r>
              <a:rPr lang="en-US" sz="1800" b="0" i="0" dirty="0"/>
              <a:t> /or/ is introduced in G2M8W1.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7459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</a:t>
            </a:r>
            <a:r>
              <a:rPr lang="en-US" sz="1800" b="0" i="1" dirty="0"/>
              <a:t>r</a:t>
            </a:r>
            <a:r>
              <a:rPr lang="en-US" sz="1800" b="0" i="0" dirty="0"/>
              <a:t>-controlled vowel </a:t>
            </a:r>
            <a:r>
              <a:rPr lang="en-US" sz="1800" b="0" i="1" dirty="0"/>
              <a:t>our</a:t>
            </a:r>
            <a:r>
              <a:rPr lang="en-US" sz="1800" b="0" i="0" dirty="0"/>
              <a:t> /or/ is introduced in G2M8W1.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32859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Irregular Words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/>
              <a:t>The </a:t>
            </a:r>
            <a:r>
              <a:rPr lang="en-US" sz="1800" b="0" i="1" dirty="0"/>
              <a:t>r</a:t>
            </a:r>
            <a:r>
              <a:rPr lang="en-US" sz="1800" b="0" i="0" dirty="0"/>
              <a:t>-controlled vowel </a:t>
            </a:r>
            <a:r>
              <a:rPr lang="en-US" sz="1800" b="0" i="1" dirty="0"/>
              <a:t>ear</a:t>
            </a:r>
            <a:r>
              <a:rPr lang="en-US" sz="1800" b="0" i="0" dirty="0"/>
              <a:t> /air/ is introduced in G2M7W3.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21B5-3E7D-904C-A895-51270764F5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5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customXml" Target="../ink/ink1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ink/ink2.xml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0.png"/><Relationship Id="rId9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customXml" Target="../ink/ink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customXml" Target="../ink/ink4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 Rout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5A82CC-D959-4D12-9DC0-BDFCC13F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425" y="6287599"/>
            <a:ext cx="8654667" cy="461665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86B51-0361-9DD9-9934-A2D4FFA2BD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2550" y="1835150"/>
            <a:ext cx="5500688" cy="391953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Lets’ action</a:t>
            </a:r>
          </a:p>
          <a:p>
            <a:pPr lvl="0"/>
            <a:r>
              <a:rPr lang="en-US" dirty="0"/>
              <a:t>statement!</a:t>
            </a:r>
          </a:p>
        </p:txBody>
      </p:sp>
    </p:spTree>
    <p:extLst>
      <p:ext uri="{BB962C8B-B14F-4D97-AF65-F5344CB8AC3E}">
        <p14:creationId xmlns:p14="http://schemas.microsoft.com/office/powerpoint/2010/main" val="207880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DividerTeal_Character2_Pos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5A82CC-D959-4D12-9DC0-BDFCC13F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425" y="6287599"/>
            <a:ext cx="8654667" cy="461665"/>
          </a:xfrm>
          <a:prstGeom prst="rect">
            <a:avLst/>
          </a:prstGeom>
        </p:spPr>
        <p:txBody>
          <a:bodyPr lIns="0"/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Teacher Facing Title</a:t>
            </a:r>
          </a:p>
        </p:txBody>
      </p:sp>
      <p:sp>
        <p:nvSpPr>
          <p:cNvPr id="4" name="Let's Head">
            <a:extLst>
              <a:ext uri="{FF2B5EF4-FFF2-40B4-BE49-F238E27FC236}">
                <a16:creationId xmlns:a16="http://schemas.microsoft.com/office/drawing/2014/main" id="{36186B51-0361-9DD9-9934-A2D4FFA2BD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8720" y="0"/>
            <a:ext cx="5500688" cy="61304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Lets’ [Action]!</a:t>
            </a:r>
          </a:p>
        </p:txBody>
      </p:sp>
      <p:sp>
        <p:nvSpPr>
          <p:cNvPr id="5" name="Alt Text">
            <a:extLst>
              <a:ext uri="{FF2B5EF4-FFF2-40B4-BE49-F238E27FC236}">
                <a16:creationId xmlns:a16="http://schemas.microsoft.com/office/drawing/2014/main" id="{E7C0A6FA-978E-CFEE-B5BE-1C3DD43EE6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32493"/>
            <a:ext cx="8654667" cy="257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latin typeface="Century Gothic" panose="020B0502020202020204" pitchFamily="34" charset="0"/>
              </a:defRPr>
            </a:lvl1pPr>
            <a:lvl2pPr marL="457200" indent="0">
              <a:buNone/>
              <a:defRPr sz="1000">
                <a:latin typeface="Century Gothic" panose="020B0502020202020204" pitchFamily="34" charset="0"/>
              </a:defRPr>
            </a:lvl2pPr>
            <a:lvl3pPr marL="914400" indent="0">
              <a:buNone/>
              <a:defRPr sz="1000">
                <a:latin typeface="Century Gothic" panose="020B0502020202020204" pitchFamily="34" charset="0"/>
              </a:defRPr>
            </a:lvl3pPr>
            <a:lvl4pPr marL="1371600" indent="0">
              <a:buNone/>
              <a:defRPr sz="1000">
                <a:latin typeface="Century Gothic" panose="020B0502020202020204" pitchFamily="34" charset="0"/>
              </a:defRPr>
            </a:lvl4pPr>
            <a:lvl5pPr marL="1828800" indent="0">
              <a:buNone/>
              <a:defRPr sz="1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[Insert alt text] then style it with no fill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DD8BAB-C569-0CD6-8059-9D17F2EA6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2643" t="7891" r="8595" b="64664"/>
          <a:stretch/>
        </p:blipFill>
        <p:spPr>
          <a:xfrm rot="21024600">
            <a:off x="6415511" y="-492359"/>
            <a:ext cx="4227352" cy="607577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015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DividerBlue_HFWandH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5A82CC-D959-4D12-9DC0-BDFCC13F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184" y="6287599"/>
            <a:ext cx="8654667" cy="461665"/>
          </a:xfrm>
          <a:prstGeom prst="rect">
            <a:avLst/>
          </a:prstGeom>
        </p:spPr>
        <p:txBody>
          <a:bodyPr lIns="0"/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Irregular</a:t>
            </a:r>
            <a:endParaRPr lang="en-US" dirty="0"/>
          </a:p>
        </p:txBody>
      </p:sp>
      <p:sp>
        <p:nvSpPr>
          <p:cNvPr id="4" name="Let's Head">
            <a:extLst>
              <a:ext uri="{FF2B5EF4-FFF2-40B4-BE49-F238E27FC236}">
                <a16:creationId xmlns:a16="http://schemas.microsoft.com/office/drawing/2014/main" id="{36186B51-0361-9DD9-9934-A2D4FFA2BD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8720" y="0"/>
            <a:ext cx="5500688" cy="61304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r>
              <a:rPr lang="en-US" dirty="0"/>
              <a:t>Let’s learn some new words!</a:t>
            </a:r>
          </a:p>
        </p:txBody>
      </p:sp>
      <p:sp>
        <p:nvSpPr>
          <p:cNvPr id="5" name="Alt Text">
            <a:extLst>
              <a:ext uri="{FF2B5EF4-FFF2-40B4-BE49-F238E27FC236}">
                <a16:creationId xmlns:a16="http://schemas.microsoft.com/office/drawing/2014/main" id="{E7C0A6FA-978E-CFEE-B5BE-1C3DD43EE6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06407"/>
            <a:ext cx="8654667" cy="257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latin typeface="Century Gothic" panose="020B0502020202020204" pitchFamily="34" charset="0"/>
              </a:defRPr>
            </a:lvl1pPr>
            <a:lvl2pPr marL="457200" indent="0">
              <a:buNone/>
              <a:defRPr sz="1000">
                <a:latin typeface="Century Gothic" panose="020B0502020202020204" pitchFamily="34" charset="0"/>
              </a:defRPr>
            </a:lvl2pPr>
            <a:lvl3pPr marL="914400" indent="0">
              <a:buNone/>
              <a:defRPr sz="1000">
                <a:latin typeface="Century Gothic" panose="020B0502020202020204" pitchFamily="34" charset="0"/>
              </a:defRPr>
            </a:lvl3pPr>
            <a:lvl4pPr marL="1371600" indent="0">
              <a:buNone/>
              <a:defRPr sz="1000">
                <a:latin typeface="Century Gothic" panose="020B0502020202020204" pitchFamily="34" charset="0"/>
              </a:defRPr>
            </a:lvl4pPr>
            <a:lvl5pPr marL="1828800" indent="0">
              <a:buNone/>
              <a:defRPr sz="1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[Insert alt text] then style it with no fill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B903D67-1984-9FAB-3DA8-FF49A3665842}"/>
              </a:ext>
            </a:extLst>
          </p:cNvPr>
          <p:cNvSpPr/>
          <p:nvPr userDrawn="1"/>
        </p:nvSpPr>
        <p:spPr>
          <a:xfrm>
            <a:off x="6096000" y="640432"/>
            <a:ext cx="4934591" cy="4934591"/>
          </a:xfrm>
          <a:prstGeom prst="ellipse">
            <a:avLst/>
          </a:prstGeom>
          <a:blipFill>
            <a:blip r:embed="rId2">
              <a:alphaModFix amt="19000"/>
            </a:blip>
            <a:stretch>
              <a:fillRect/>
            </a:stretch>
          </a:blip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5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K_SectionDivider_New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5A82CC-D959-4D12-9DC0-BDFCC13F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184" y="6287599"/>
            <a:ext cx="8654667" cy="461665"/>
          </a:xfrm>
          <a:prstGeom prst="rect">
            <a:avLst/>
          </a:prstGeom>
        </p:spPr>
        <p:txBody>
          <a:bodyPr lIns="0"/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Irregular</a:t>
            </a:r>
            <a:endParaRPr lang="en-US" dirty="0"/>
          </a:p>
        </p:txBody>
      </p:sp>
      <p:sp>
        <p:nvSpPr>
          <p:cNvPr id="4" name="Let's Head">
            <a:extLst>
              <a:ext uri="{FF2B5EF4-FFF2-40B4-BE49-F238E27FC236}">
                <a16:creationId xmlns:a16="http://schemas.microsoft.com/office/drawing/2014/main" id="{36186B51-0361-9DD9-9934-A2D4FFA2BD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8720" y="0"/>
            <a:ext cx="5500688" cy="61304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r>
              <a:rPr lang="en-US" dirty="0"/>
              <a:t>Let’s learn some new words!</a:t>
            </a:r>
          </a:p>
        </p:txBody>
      </p:sp>
      <p:sp>
        <p:nvSpPr>
          <p:cNvPr id="5" name="Alt Text">
            <a:extLst>
              <a:ext uri="{FF2B5EF4-FFF2-40B4-BE49-F238E27FC236}">
                <a16:creationId xmlns:a16="http://schemas.microsoft.com/office/drawing/2014/main" id="{E7C0A6FA-978E-CFEE-B5BE-1C3DD43EE6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06407"/>
            <a:ext cx="8654667" cy="257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latin typeface="Century Gothic" panose="020B0502020202020204" pitchFamily="34" charset="0"/>
              </a:defRPr>
            </a:lvl1pPr>
            <a:lvl2pPr marL="457200" indent="0">
              <a:buNone/>
              <a:defRPr sz="1000">
                <a:latin typeface="Century Gothic" panose="020B0502020202020204" pitchFamily="34" charset="0"/>
              </a:defRPr>
            </a:lvl2pPr>
            <a:lvl3pPr marL="914400" indent="0">
              <a:buNone/>
              <a:defRPr sz="1000">
                <a:latin typeface="Century Gothic" panose="020B0502020202020204" pitchFamily="34" charset="0"/>
              </a:defRPr>
            </a:lvl3pPr>
            <a:lvl4pPr marL="1371600" indent="0">
              <a:buNone/>
              <a:defRPr sz="1000">
                <a:latin typeface="Century Gothic" panose="020B0502020202020204" pitchFamily="34" charset="0"/>
              </a:defRPr>
            </a:lvl4pPr>
            <a:lvl5pPr marL="1828800" indent="0">
              <a:buNone/>
              <a:defRPr sz="1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[Insert alt text] then style it with no fill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DD5611-F778-BDDA-C775-6C0352634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420" y="450048"/>
            <a:ext cx="9675684" cy="5438962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E8B90E1-8773-D60F-51F0-43B90F127B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1786" y="357087"/>
            <a:ext cx="4604085" cy="5707748"/>
          </a:xfrm>
          <a:prstGeom prst="rect">
            <a:avLst/>
          </a:prstGeom>
          <a:effectLst>
            <a:outerShdw blurRad="25400" dist="25400" dir="54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6A04ACA7-50D0-FB44-8B73-A929A3D1E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5299">
            <a:off x="3542600" y="462221"/>
            <a:ext cx="9675684" cy="54389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D55EA0-09D2-4C8C-0618-7E2BE3A981D4}"/>
                  </a:ext>
                </a:extLst>
              </p14:cNvPr>
              <p14:cNvContentPartPr/>
              <p14:nvPr userDrawn="1"/>
            </p14:nvContentPartPr>
            <p14:xfrm>
              <a:off x="8485051" y="5087346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D55EA0-09D2-4C8C-0618-7E2BE3A981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67051" y="4979706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1153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1_SectionDivider_New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5A82CC-D959-4D12-9DC0-BDFCC13F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184" y="6287599"/>
            <a:ext cx="8654667" cy="461665"/>
          </a:xfrm>
          <a:prstGeom prst="rect">
            <a:avLst/>
          </a:prstGeom>
        </p:spPr>
        <p:txBody>
          <a:bodyPr lIns="0"/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Irregular</a:t>
            </a:r>
            <a:endParaRPr lang="en-US" dirty="0"/>
          </a:p>
        </p:txBody>
      </p:sp>
      <p:sp>
        <p:nvSpPr>
          <p:cNvPr id="4" name="Let's Head">
            <a:extLst>
              <a:ext uri="{FF2B5EF4-FFF2-40B4-BE49-F238E27FC236}">
                <a16:creationId xmlns:a16="http://schemas.microsoft.com/office/drawing/2014/main" id="{36186B51-0361-9DD9-9934-A2D4FFA2BD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8720" y="0"/>
            <a:ext cx="5500688" cy="61304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r>
              <a:rPr lang="en-US" dirty="0"/>
              <a:t>Let’s learn some new words!</a:t>
            </a:r>
          </a:p>
        </p:txBody>
      </p:sp>
      <p:sp>
        <p:nvSpPr>
          <p:cNvPr id="5" name="Alt Text">
            <a:extLst>
              <a:ext uri="{FF2B5EF4-FFF2-40B4-BE49-F238E27FC236}">
                <a16:creationId xmlns:a16="http://schemas.microsoft.com/office/drawing/2014/main" id="{E7C0A6FA-978E-CFEE-B5BE-1C3DD43EE6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06407"/>
            <a:ext cx="8654667" cy="257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latin typeface="Century Gothic" panose="020B0502020202020204" pitchFamily="34" charset="0"/>
              </a:defRPr>
            </a:lvl1pPr>
            <a:lvl2pPr marL="457200" indent="0">
              <a:buNone/>
              <a:defRPr sz="1000">
                <a:latin typeface="Century Gothic" panose="020B0502020202020204" pitchFamily="34" charset="0"/>
              </a:defRPr>
            </a:lvl2pPr>
            <a:lvl3pPr marL="914400" indent="0">
              <a:buNone/>
              <a:defRPr sz="1000">
                <a:latin typeface="Century Gothic" panose="020B0502020202020204" pitchFamily="34" charset="0"/>
              </a:defRPr>
            </a:lvl3pPr>
            <a:lvl4pPr marL="1371600" indent="0">
              <a:buNone/>
              <a:defRPr sz="1000">
                <a:latin typeface="Century Gothic" panose="020B0502020202020204" pitchFamily="34" charset="0"/>
              </a:defRPr>
            </a:lvl4pPr>
            <a:lvl5pPr marL="1828800" indent="0">
              <a:buNone/>
              <a:defRPr sz="1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[Insert alt text] then style it with no fill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DD5611-F778-BDDA-C775-6C0352634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42420" y="450048"/>
            <a:ext cx="9675684" cy="54389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D55EA0-09D2-4C8C-0618-7E2BE3A981D4}"/>
                  </a:ext>
                </a:extLst>
              </p14:cNvPr>
              <p14:cNvContentPartPr/>
              <p14:nvPr userDrawn="1"/>
            </p14:nvContentPartPr>
            <p14:xfrm>
              <a:off x="8485051" y="5087346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D55EA0-09D2-4C8C-0618-7E2BE3A981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67051" y="4979706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 descr="A picture containing animal figure, toy, cartoon&#10;&#10;Description automatically generated">
            <a:extLst>
              <a:ext uri="{FF2B5EF4-FFF2-40B4-BE49-F238E27FC236}">
                <a16:creationId xmlns:a16="http://schemas.microsoft.com/office/drawing/2014/main" id="{937EC5B5-843B-A13C-0B0E-262074567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5306" t="22574" r="13667" b="28261"/>
          <a:stretch/>
        </p:blipFill>
        <p:spPr>
          <a:xfrm rot="380412">
            <a:off x="5513812" y="479038"/>
            <a:ext cx="5602682" cy="4895833"/>
          </a:xfrm>
          <a:prstGeom prst="rect">
            <a:avLst/>
          </a:prstGeom>
          <a:effectLst>
            <a:outerShdw blurRad="50800" dist="50800" dir="54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6A04ACA7-50D0-FB44-8B73-A929A3D1E0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05489">
            <a:off x="3544539" y="462219"/>
            <a:ext cx="9675684" cy="5438962"/>
          </a:xfrm>
          <a:prstGeom prst="rect">
            <a:avLst/>
          </a:prstGeom>
        </p:spPr>
      </p:pic>
      <p:pic>
        <p:nvPicPr>
          <p:cNvPr id="13" name="Picture 12" descr="A picture containing moon, astronomical object, crescent, celestial event&#10;&#10;Description automatically generated">
            <a:extLst>
              <a:ext uri="{FF2B5EF4-FFF2-40B4-BE49-F238E27FC236}">
                <a16:creationId xmlns:a16="http://schemas.microsoft.com/office/drawing/2014/main" id="{B9E48F04-4A06-F08D-DF4D-77D476A40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56928" t="52717" r="24866" b="32016"/>
          <a:stretch/>
        </p:blipFill>
        <p:spPr>
          <a:xfrm>
            <a:off x="7806813" y="4247535"/>
            <a:ext cx="2015613" cy="1061884"/>
          </a:xfrm>
          <a:prstGeom prst="rect">
            <a:avLst/>
          </a:prstGeom>
          <a:effectLst>
            <a:outerShdw blurRad="25400" dist="25400" dir="54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037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2_SectionDivider_New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5A82CC-D959-4D12-9DC0-BDFCC13F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184" y="6287599"/>
            <a:ext cx="8654667" cy="461665"/>
          </a:xfrm>
          <a:prstGeom prst="rect">
            <a:avLst/>
          </a:prstGeom>
        </p:spPr>
        <p:txBody>
          <a:bodyPr lIns="0"/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Irregular</a:t>
            </a:r>
            <a:endParaRPr lang="en-US" dirty="0"/>
          </a:p>
        </p:txBody>
      </p:sp>
      <p:sp>
        <p:nvSpPr>
          <p:cNvPr id="4" name="Let's Head">
            <a:extLst>
              <a:ext uri="{FF2B5EF4-FFF2-40B4-BE49-F238E27FC236}">
                <a16:creationId xmlns:a16="http://schemas.microsoft.com/office/drawing/2014/main" id="{36186B51-0361-9DD9-9934-A2D4FFA2BD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8720" y="0"/>
            <a:ext cx="5500688" cy="61304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r>
              <a:rPr lang="en-US" dirty="0"/>
              <a:t>Let’s learn some new words!</a:t>
            </a:r>
          </a:p>
        </p:txBody>
      </p:sp>
      <p:sp>
        <p:nvSpPr>
          <p:cNvPr id="5" name="Alt Text">
            <a:extLst>
              <a:ext uri="{FF2B5EF4-FFF2-40B4-BE49-F238E27FC236}">
                <a16:creationId xmlns:a16="http://schemas.microsoft.com/office/drawing/2014/main" id="{E7C0A6FA-978E-CFEE-B5BE-1C3DD43EE6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06407"/>
            <a:ext cx="8654667" cy="257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latin typeface="Century Gothic" panose="020B0502020202020204" pitchFamily="34" charset="0"/>
              </a:defRPr>
            </a:lvl1pPr>
            <a:lvl2pPr marL="457200" indent="0">
              <a:buNone/>
              <a:defRPr sz="1000">
                <a:latin typeface="Century Gothic" panose="020B0502020202020204" pitchFamily="34" charset="0"/>
              </a:defRPr>
            </a:lvl2pPr>
            <a:lvl3pPr marL="914400" indent="0">
              <a:buNone/>
              <a:defRPr sz="1000">
                <a:latin typeface="Century Gothic" panose="020B0502020202020204" pitchFamily="34" charset="0"/>
              </a:defRPr>
            </a:lvl3pPr>
            <a:lvl4pPr marL="1371600" indent="0">
              <a:buNone/>
              <a:defRPr sz="1000">
                <a:latin typeface="Century Gothic" panose="020B0502020202020204" pitchFamily="34" charset="0"/>
              </a:defRPr>
            </a:lvl4pPr>
            <a:lvl5pPr marL="1828800" indent="0">
              <a:buNone/>
              <a:defRPr sz="1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[Insert alt text] then style it with no fill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DD5611-F778-BDDA-C775-6C0352634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42420" y="456311"/>
            <a:ext cx="9675684" cy="5438962"/>
          </a:xfrm>
          <a:prstGeom prst="rect">
            <a:avLst/>
          </a:prstGeom>
        </p:spPr>
      </p:pic>
      <p:pic>
        <p:nvPicPr>
          <p:cNvPr id="11" name="Picture 10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90EB2A70-1B58-10AB-85F4-45704391D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978" t="72448" r="41246" b="14311"/>
          <a:stretch/>
        </p:blipFill>
        <p:spPr>
          <a:xfrm rot="17137764">
            <a:off x="8309694" y="3763383"/>
            <a:ext cx="906625" cy="1114071"/>
          </a:xfrm>
          <a:prstGeom prst="rect">
            <a:avLst/>
          </a:prstGeom>
          <a:effectLst>
            <a:outerShdw blurRad="25400" dist="25400" dir="5400000" algn="tl" rotWithShape="0">
              <a:prstClr val="black">
                <a:alpha val="15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D55EA0-09D2-4C8C-0618-7E2BE3A981D4}"/>
                  </a:ext>
                </a:extLst>
              </p14:cNvPr>
              <p14:cNvContentPartPr/>
              <p14:nvPr userDrawn="1"/>
            </p14:nvContentPartPr>
            <p14:xfrm rot="719812">
              <a:off x="8484981" y="5043756"/>
              <a:ext cx="45719" cy="45719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D55EA0-09D2-4C8C-0618-7E2BE3A981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719812">
                <a:off x="6199031" y="-8671944"/>
                <a:ext cx="4571900" cy="27431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37EC5B5-843B-A13C-0B0E-262074567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2720" t="6308" r="35577" b="34693"/>
          <a:stretch/>
        </p:blipFill>
        <p:spPr>
          <a:xfrm>
            <a:off x="6776721" y="304800"/>
            <a:ext cx="2642852" cy="4918553"/>
          </a:xfrm>
          <a:prstGeom prst="rect">
            <a:avLst/>
          </a:prstGeom>
          <a:effectLst>
            <a:outerShdw blurRad="50800" dist="50800" dir="54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0992B3D-17FF-7635-3BF6-41A34FC6B4AE}"/>
              </a:ext>
            </a:extLst>
          </p:cNvPr>
          <p:cNvSpPr/>
          <p:nvPr userDrawn="1"/>
        </p:nvSpPr>
        <p:spPr>
          <a:xfrm rot="1340250">
            <a:off x="6894304" y="5085162"/>
            <a:ext cx="1291164" cy="536916"/>
          </a:xfrm>
          <a:custGeom>
            <a:avLst/>
            <a:gdLst>
              <a:gd name="connsiteX0" fmla="*/ 0 w 1027522"/>
              <a:gd name="connsiteY0" fmla="*/ 216552 h 433103"/>
              <a:gd name="connsiteX1" fmla="*/ 513761 w 1027522"/>
              <a:gd name="connsiteY1" fmla="*/ 0 h 433103"/>
              <a:gd name="connsiteX2" fmla="*/ 1027522 w 1027522"/>
              <a:gd name="connsiteY2" fmla="*/ 216552 h 433103"/>
              <a:gd name="connsiteX3" fmla="*/ 513761 w 1027522"/>
              <a:gd name="connsiteY3" fmla="*/ 433104 h 433103"/>
              <a:gd name="connsiteX4" fmla="*/ 0 w 1027522"/>
              <a:gd name="connsiteY4" fmla="*/ 216552 h 433103"/>
              <a:gd name="connsiteX0" fmla="*/ 0 w 1320742"/>
              <a:gd name="connsiteY0" fmla="*/ 217223 h 434174"/>
              <a:gd name="connsiteX1" fmla="*/ 513761 w 1320742"/>
              <a:gd name="connsiteY1" fmla="*/ 671 h 434174"/>
              <a:gd name="connsiteX2" fmla="*/ 1320742 w 1320742"/>
              <a:gd name="connsiteY2" fmla="*/ 171070 h 434174"/>
              <a:gd name="connsiteX3" fmla="*/ 513761 w 1320742"/>
              <a:gd name="connsiteY3" fmla="*/ 433775 h 434174"/>
              <a:gd name="connsiteX4" fmla="*/ 0 w 1320742"/>
              <a:gd name="connsiteY4" fmla="*/ 217223 h 434174"/>
              <a:gd name="connsiteX0" fmla="*/ 0 w 1320742"/>
              <a:gd name="connsiteY0" fmla="*/ 217223 h 434174"/>
              <a:gd name="connsiteX1" fmla="*/ 513761 w 1320742"/>
              <a:gd name="connsiteY1" fmla="*/ 671 h 434174"/>
              <a:gd name="connsiteX2" fmla="*/ 1320742 w 1320742"/>
              <a:gd name="connsiteY2" fmla="*/ 171070 h 434174"/>
              <a:gd name="connsiteX3" fmla="*/ 513761 w 1320742"/>
              <a:gd name="connsiteY3" fmla="*/ 433775 h 434174"/>
              <a:gd name="connsiteX4" fmla="*/ 0 w 1320742"/>
              <a:gd name="connsiteY4" fmla="*/ 217223 h 434174"/>
              <a:gd name="connsiteX0" fmla="*/ 9279 w 1330021"/>
              <a:gd name="connsiteY0" fmla="*/ 320454 h 537321"/>
              <a:gd name="connsiteX1" fmla="*/ 956164 w 1330021"/>
              <a:gd name="connsiteY1" fmla="*/ 263 h 537321"/>
              <a:gd name="connsiteX2" fmla="*/ 1330021 w 1330021"/>
              <a:gd name="connsiteY2" fmla="*/ 274301 h 537321"/>
              <a:gd name="connsiteX3" fmla="*/ 523040 w 1330021"/>
              <a:gd name="connsiteY3" fmla="*/ 537006 h 537321"/>
              <a:gd name="connsiteX4" fmla="*/ 9279 w 1330021"/>
              <a:gd name="connsiteY4" fmla="*/ 320454 h 537321"/>
              <a:gd name="connsiteX0" fmla="*/ 10245 w 1282727"/>
              <a:gd name="connsiteY0" fmla="*/ 292974 h 536836"/>
              <a:gd name="connsiteX1" fmla="*/ 908870 w 1282727"/>
              <a:gd name="connsiteY1" fmla="*/ 47 h 536836"/>
              <a:gd name="connsiteX2" fmla="*/ 1282727 w 1282727"/>
              <a:gd name="connsiteY2" fmla="*/ 274085 h 536836"/>
              <a:gd name="connsiteX3" fmla="*/ 475746 w 1282727"/>
              <a:gd name="connsiteY3" fmla="*/ 536790 h 536836"/>
              <a:gd name="connsiteX4" fmla="*/ 10245 w 1282727"/>
              <a:gd name="connsiteY4" fmla="*/ 292974 h 536836"/>
              <a:gd name="connsiteX0" fmla="*/ 18682 w 1291164"/>
              <a:gd name="connsiteY0" fmla="*/ 292974 h 536916"/>
              <a:gd name="connsiteX1" fmla="*/ 917307 w 1291164"/>
              <a:gd name="connsiteY1" fmla="*/ 47 h 536916"/>
              <a:gd name="connsiteX2" fmla="*/ 1291164 w 1291164"/>
              <a:gd name="connsiteY2" fmla="*/ 274085 h 536916"/>
              <a:gd name="connsiteX3" fmla="*/ 484183 w 1291164"/>
              <a:gd name="connsiteY3" fmla="*/ 536790 h 536916"/>
              <a:gd name="connsiteX4" fmla="*/ 18682 w 1291164"/>
              <a:gd name="connsiteY4" fmla="*/ 292974 h 53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1164" h="536916">
                <a:moveTo>
                  <a:pt x="18682" y="292974"/>
                </a:moveTo>
                <a:cubicBezTo>
                  <a:pt x="123106" y="101075"/>
                  <a:pt x="705227" y="3195"/>
                  <a:pt x="917307" y="47"/>
                </a:cubicBezTo>
                <a:cubicBezTo>
                  <a:pt x="1129387" y="-3101"/>
                  <a:pt x="1291164" y="154487"/>
                  <a:pt x="1291164" y="274085"/>
                </a:cubicBezTo>
                <a:cubicBezTo>
                  <a:pt x="1267113" y="552225"/>
                  <a:pt x="696263" y="533642"/>
                  <a:pt x="484183" y="536790"/>
                </a:cubicBezTo>
                <a:cubicBezTo>
                  <a:pt x="272103" y="539938"/>
                  <a:pt x="-85742" y="484873"/>
                  <a:pt x="18682" y="292974"/>
                </a:cubicBezTo>
                <a:close/>
              </a:path>
            </a:pathLst>
          </a:custGeom>
          <a:solidFill>
            <a:srgbClr val="EA4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6A04ACA7-50D0-FB44-8B73-A929A3D1E0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05489">
            <a:off x="3572374" y="506904"/>
            <a:ext cx="9642929" cy="5438962"/>
          </a:xfrm>
          <a:prstGeom prst="rect">
            <a:avLst/>
          </a:prstGeom>
        </p:spPr>
      </p:pic>
      <p:pic>
        <p:nvPicPr>
          <p:cNvPr id="17" name="Picture 16" descr="A tree branch with leaves&#10;&#10;Description automatically generated with medium confidence">
            <a:extLst>
              <a:ext uri="{FF2B5EF4-FFF2-40B4-BE49-F238E27FC236}">
                <a16:creationId xmlns:a16="http://schemas.microsoft.com/office/drawing/2014/main" id="{0F25A3F7-C272-DDAC-6214-275B6FFF8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-1" r="34517" b="45927"/>
          <a:stretch/>
        </p:blipFill>
        <p:spPr>
          <a:xfrm>
            <a:off x="8300720" y="77258"/>
            <a:ext cx="3891280" cy="2722309"/>
          </a:xfrm>
          <a:prstGeom prst="rect">
            <a:avLst/>
          </a:prstGeom>
        </p:spPr>
      </p:pic>
      <p:pic>
        <p:nvPicPr>
          <p:cNvPr id="10" name="Picture 9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1D0C8BDE-34C8-07DD-51B5-130B1C8F9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869" t="56347" r="61355" b="30412"/>
          <a:stretch/>
        </p:blipFill>
        <p:spPr>
          <a:xfrm rot="178878">
            <a:off x="6457166" y="4471792"/>
            <a:ext cx="764521" cy="939452"/>
          </a:xfrm>
          <a:prstGeom prst="rect">
            <a:avLst/>
          </a:prstGeom>
          <a:effectLst>
            <a:outerShdw blurRad="25400" dist="25400" dir="54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3389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DividerPurple_SR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5A82CC-D959-4D12-9DC0-BDFCC13F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425" y="6287599"/>
            <a:ext cx="8654667" cy="461665"/>
          </a:xfrm>
          <a:prstGeom prst="rect">
            <a:avLst/>
          </a:prstGeom>
        </p:spPr>
        <p:txBody>
          <a:bodyPr lIns="0"/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Decodable Text</a:t>
            </a:r>
          </a:p>
        </p:txBody>
      </p:sp>
      <p:sp>
        <p:nvSpPr>
          <p:cNvPr id="4" name="Let's Head">
            <a:extLst>
              <a:ext uri="{FF2B5EF4-FFF2-40B4-BE49-F238E27FC236}">
                <a16:creationId xmlns:a16="http://schemas.microsoft.com/office/drawing/2014/main" id="{36186B51-0361-9DD9-9934-A2D4FFA2BD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7714" y="0"/>
            <a:ext cx="4928286" cy="61304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Let’s Read!</a:t>
            </a:r>
          </a:p>
        </p:txBody>
      </p:sp>
      <p:sp>
        <p:nvSpPr>
          <p:cNvPr id="5" name="Alt Text">
            <a:extLst>
              <a:ext uri="{FF2B5EF4-FFF2-40B4-BE49-F238E27FC236}">
                <a16:creationId xmlns:a16="http://schemas.microsoft.com/office/drawing/2014/main" id="{E7C0A6FA-978E-CFEE-B5BE-1C3DD43EE6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06407"/>
            <a:ext cx="8654667" cy="257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latin typeface="Century Gothic" panose="020B0502020202020204" pitchFamily="34" charset="0"/>
              </a:defRPr>
            </a:lvl1pPr>
            <a:lvl2pPr marL="457200" indent="0">
              <a:buNone/>
              <a:defRPr sz="1000">
                <a:latin typeface="Century Gothic" panose="020B0502020202020204" pitchFamily="34" charset="0"/>
              </a:defRPr>
            </a:lvl2pPr>
            <a:lvl3pPr marL="914400" indent="0">
              <a:buNone/>
              <a:defRPr sz="1000">
                <a:latin typeface="Century Gothic" panose="020B0502020202020204" pitchFamily="34" charset="0"/>
              </a:defRPr>
            </a:lvl3pPr>
            <a:lvl4pPr marL="1371600" indent="0">
              <a:buNone/>
              <a:defRPr sz="1000">
                <a:latin typeface="Century Gothic" panose="020B0502020202020204" pitchFamily="34" charset="0"/>
              </a:defRPr>
            </a:lvl4pPr>
            <a:lvl5pPr marL="1828800" indent="0">
              <a:buNone/>
              <a:defRPr sz="1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[Insert alt text] then style it with no fill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6238D1-072A-ACC9-B4D8-FF0B49BA63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2643" t="7891" r="8595" b="64664"/>
          <a:stretch/>
        </p:blipFill>
        <p:spPr>
          <a:xfrm rot="21024600">
            <a:off x="6151767" y="-109519"/>
            <a:ext cx="3295270" cy="473613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7BDBB99C-1BDA-098A-98B1-C2AFD85F5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51238" t="23138" b="30574"/>
          <a:stretch/>
        </p:blipFill>
        <p:spPr>
          <a:xfrm>
            <a:off x="7799402" y="1597016"/>
            <a:ext cx="4177445" cy="3896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2955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Divider_New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5A82CC-D959-4D12-9DC0-BDFCC13F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184" y="6287599"/>
            <a:ext cx="8654667" cy="461665"/>
          </a:xfrm>
          <a:prstGeom prst="rect">
            <a:avLst/>
          </a:prstGeom>
        </p:spPr>
        <p:txBody>
          <a:bodyPr lIns="0"/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Irregular</a:t>
            </a:r>
            <a:endParaRPr lang="en-US" dirty="0"/>
          </a:p>
        </p:txBody>
      </p:sp>
      <p:sp>
        <p:nvSpPr>
          <p:cNvPr id="4" name="Let's Head">
            <a:extLst>
              <a:ext uri="{FF2B5EF4-FFF2-40B4-BE49-F238E27FC236}">
                <a16:creationId xmlns:a16="http://schemas.microsoft.com/office/drawing/2014/main" id="{36186B51-0361-9DD9-9934-A2D4FFA2BD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8720" y="0"/>
            <a:ext cx="5500688" cy="61304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r>
              <a:rPr lang="en-US" dirty="0"/>
              <a:t>Let’s learn some new words!</a:t>
            </a:r>
          </a:p>
        </p:txBody>
      </p:sp>
      <p:sp>
        <p:nvSpPr>
          <p:cNvPr id="5" name="Alt Text">
            <a:extLst>
              <a:ext uri="{FF2B5EF4-FFF2-40B4-BE49-F238E27FC236}">
                <a16:creationId xmlns:a16="http://schemas.microsoft.com/office/drawing/2014/main" id="{E7C0A6FA-978E-CFEE-B5BE-1C3DD43EE6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06407"/>
            <a:ext cx="8654667" cy="257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latin typeface="Century Gothic" panose="020B0502020202020204" pitchFamily="34" charset="0"/>
              </a:defRPr>
            </a:lvl1pPr>
            <a:lvl2pPr marL="457200" indent="0">
              <a:buNone/>
              <a:defRPr sz="1000">
                <a:latin typeface="Century Gothic" panose="020B0502020202020204" pitchFamily="34" charset="0"/>
              </a:defRPr>
            </a:lvl2pPr>
            <a:lvl3pPr marL="914400" indent="0">
              <a:buNone/>
              <a:defRPr sz="1000">
                <a:latin typeface="Century Gothic" panose="020B0502020202020204" pitchFamily="34" charset="0"/>
              </a:defRPr>
            </a:lvl3pPr>
            <a:lvl4pPr marL="1371600" indent="0">
              <a:buNone/>
              <a:defRPr sz="1000">
                <a:latin typeface="Century Gothic" panose="020B0502020202020204" pitchFamily="34" charset="0"/>
              </a:defRPr>
            </a:lvl4pPr>
            <a:lvl5pPr marL="1828800" indent="0">
              <a:buNone/>
              <a:defRPr sz="1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[Insert alt text] then style it with no fill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DD5611-F778-BDDA-C775-6C0352634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420" y="450048"/>
            <a:ext cx="9675684" cy="5438962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E8B90E1-8773-D60F-51F0-43B90F127B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1786" y="357087"/>
            <a:ext cx="4604085" cy="5707748"/>
          </a:xfrm>
          <a:prstGeom prst="rect">
            <a:avLst/>
          </a:prstGeom>
          <a:effectLst>
            <a:outerShdw blurRad="25400" dist="25400" dir="54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6A04ACA7-50D0-FB44-8B73-A929A3D1E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5299">
            <a:off x="3542600" y="462221"/>
            <a:ext cx="9675684" cy="54389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D55EA0-09D2-4C8C-0618-7E2BE3A981D4}"/>
                  </a:ext>
                </a:extLst>
              </p14:cNvPr>
              <p14:cNvContentPartPr/>
              <p14:nvPr userDrawn="1"/>
            </p14:nvContentPartPr>
            <p14:xfrm>
              <a:off x="8485051" y="5087346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D55EA0-09D2-4C8C-0618-7E2BE3A981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67051" y="4979706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8708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udentContent2_FocusSkill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A9332-34F2-FC36-4661-ADAF4B6AA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846" y="2"/>
            <a:ext cx="8691153" cy="5504934"/>
          </a:xfrm>
          <a:prstGeom prst="rect">
            <a:avLst/>
          </a:prstGeom>
        </p:spPr>
        <p:txBody>
          <a:bodyPr anchor="ctr"/>
          <a:lstStyle>
            <a:lvl1pPr algn="ctr">
              <a:defRPr sz="28700" b="1" i="0">
                <a:solidFill>
                  <a:srgbClr val="5593A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4FB97-5052-DD8A-2E7E-0C4B86C4FC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81566"/>
            <a:ext cx="5740400" cy="358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000">
                <a:latin typeface="+mn-lt"/>
              </a:defRPr>
            </a:lvl2pPr>
            <a:lvl3pPr marL="914400" indent="0">
              <a:buNone/>
              <a:defRPr sz="1000">
                <a:latin typeface="+mn-lt"/>
              </a:defRPr>
            </a:lvl3pPr>
            <a:lvl4pPr marL="1371600" indent="0">
              <a:buNone/>
              <a:defRPr sz="1000">
                <a:latin typeface="+mn-lt"/>
              </a:defRPr>
            </a:lvl4pPr>
            <a:lvl5pPr marL="1828800" indent="0">
              <a:buNone/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Alt text for keyword image.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CCEEA-9862-2C5F-8855-82FC45F6E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71" t="17000" r="14101" b="16928"/>
          <a:stretch/>
        </p:blipFill>
        <p:spPr>
          <a:xfrm>
            <a:off x="2114697" y="1207419"/>
            <a:ext cx="3283568" cy="35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46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Content_Phonics_CVC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FA03B8-857C-1BDF-459F-33E334241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5257199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9600" b="0" i="0" spc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328832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Content_Fluency_GK-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FA03B8-857C-1BDF-459F-33E334241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525719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60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The red</a:t>
            </a:r>
            <a:br>
              <a:rPr lang="en-US" dirty="0"/>
            </a:br>
            <a:r>
              <a:rPr lang="en-US" dirty="0"/>
              <a:t>The red van</a:t>
            </a:r>
            <a:br>
              <a:rPr lang="en-US" dirty="0"/>
            </a:br>
            <a:r>
              <a:rPr lang="en-US" dirty="0"/>
              <a:t>The red van zigs</a:t>
            </a:r>
            <a:br>
              <a:rPr lang="en-US" dirty="0"/>
            </a:br>
            <a:r>
              <a:rPr lang="en-US" dirty="0"/>
              <a:t>The red van zigs and.</a:t>
            </a:r>
            <a:br>
              <a:rPr lang="en-US" dirty="0"/>
            </a:br>
            <a:r>
              <a:rPr lang="en-US" dirty="0"/>
              <a:t>The red van zigs and zags.</a:t>
            </a:r>
          </a:p>
        </p:txBody>
      </p:sp>
    </p:spTree>
    <p:extLst>
      <p:ext uri="{BB962C8B-B14F-4D97-AF65-F5344CB8AC3E}">
        <p14:creationId xmlns:p14="http://schemas.microsoft.com/office/powerpoint/2010/main" val="2830087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FW Cards with Bul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7C66D3B-3B83-4846-8DB1-5CFE1E6A58E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945" y="6287599"/>
            <a:ext cx="8545511" cy="461665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Master Elements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767EC0-98AA-724A-77B3-DBB882544DF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12739809"/>
              </p:ext>
            </p:extLst>
          </p:nvPr>
        </p:nvGraphicFramePr>
        <p:xfrm>
          <a:off x="3718560" y="1598386"/>
          <a:ext cx="47548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09679224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8907969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4728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  <a:alpha val="4031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C16937A6-A124-EB36-2B32-6642583E85AD}"/>
              </a:ext>
            </a:extLst>
          </p:cNvPr>
          <p:cNvSpPr/>
          <p:nvPr userDrawn="1"/>
        </p:nvSpPr>
        <p:spPr>
          <a:xfrm>
            <a:off x="4020007" y="406726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range Heart - temporarily" descr="Orange Heart - temporariily">
            <a:extLst>
              <a:ext uri="{FF2B5EF4-FFF2-40B4-BE49-F238E27FC236}">
                <a16:creationId xmlns:a16="http://schemas.microsoft.com/office/drawing/2014/main" id="{F259C1CE-0ABA-462A-8049-93DC6AD3DA89}"/>
              </a:ext>
            </a:extLst>
          </p:cNvPr>
          <p:cNvSpPr/>
          <p:nvPr userDrawn="1"/>
        </p:nvSpPr>
        <p:spPr>
          <a:xfrm>
            <a:off x="5139764" y="4067266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d Heart - Non-Decodable" descr="Red Heart - Non-Decodable">
            <a:extLst>
              <a:ext uri="{FF2B5EF4-FFF2-40B4-BE49-F238E27FC236}">
                <a16:creationId xmlns:a16="http://schemas.microsoft.com/office/drawing/2014/main" id="{58091B0D-2438-ECDB-3582-AC59271AD3F9}"/>
              </a:ext>
            </a:extLst>
          </p:cNvPr>
          <p:cNvSpPr/>
          <p:nvPr userDrawn="1"/>
        </p:nvSpPr>
        <p:spPr>
          <a:xfrm>
            <a:off x="6339069" y="4067266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ray Heart - silent" descr="Gray Heart - silent">
            <a:extLst>
              <a:ext uri="{FF2B5EF4-FFF2-40B4-BE49-F238E27FC236}">
                <a16:creationId xmlns:a16="http://schemas.microsoft.com/office/drawing/2014/main" id="{C6F5D411-BC53-CE40-E5AB-2A061226B9F3}"/>
              </a:ext>
            </a:extLst>
          </p:cNvPr>
          <p:cNvSpPr/>
          <p:nvPr userDrawn="1"/>
        </p:nvSpPr>
        <p:spPr>
          <a:xfrm>
            <a:off x="7538374" y="4058187"/>
            <a:ext cx="716965" cy="566797"/>
          </a:xfrm>
          <a:prstGeom prst="heart">
            <a:avLst/>
          </a:prstGeom>
          <a:solidFill>
            <a:srgbClr val="94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426A0-43A4-71C8-242D-1FAE270C60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474133" y="530578"/>
            <a:ext cx="1749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500FF"/>
                </a:solidFill>
              </a:rPr>
              <a:t>Copy and paste this table set up to the live slide.</a:t>
            </a:r>
          </a:p>
        </p:txBody>
      </p:sp>
    </p:spTree>
    <p:extLst>
      <p:ext uri="{BB962C8B-B14F-4D97-AF65-F5344CB8AC3E}">
        <p14:creationId xmlns:p14="http://schemas.microsoft.com/office/powerpoint/2010/main" val="1227799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Content_Fluency_G1-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FA03B8-857C-1BDF-459F-33E334241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525719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000"/>
              </a:lnSpc>
              <a:defRPr sz="28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The winner</a:t>
            </a:r>
            <a:br>
              <a:rPr lang="en-US" dirty="0"/>
            </a:br>
            <a:r>
              <a:rPr lang="en-US" dirty="0"/>
              <a:t>The winner was</a:t>
            </a:r>
            <a:br>
              <a:rPr lang="en-US" dirty="0"/>
            </a:br>
            <a:r>
              <a:rPr lang="en-US" dirty="0"/>
              <a:t>The winner was sitting</a:t>
            </a:r>
            <a:br>
              <a:rPr lang="en-US" dirty="0"/>
            </a:br>
            <a:r>
              <a:rPr lang="en-US" dirty="0"/>
              <a:t>The winner was sitting with </a:t>
            </a:r>
            <a:br>
              <a:rPr lang="en-US" dirty="0"/>
            </a:br>
            <a:r>
              <a:rPr lang="en-US" dirty="0"/>
              <a:t>The winner was sitting with the</a:t>
            </a:r>
            <a:br>
              <a:rPr lang="en-US" dirty="0"/>
            </a:br>
            <a:r>
              <a:rPr lang="en-US" dirty="0"/>
              <a:t>The winner was sitting with the biggest</a:t>
            </a:r>
            <a:br>
              <a:rPr lang="en-US" dirty="0"/>
            </a:br>
            <a:r>
              <a:rPr lang="en-US" dirty="0"/>
              <a:t>The winner was sitting with the biggest smile as</a:t>
            </a:r>
            <a:br>
              <a:rPr lang="en-US" dirty="0"/>
            </a:br>
            <a:r>
              <a:rPr lang="en-US" dirty="0"/>
              <a:t>The winner was sitting with the biggest smile as he</a:t>
            </a:r>
            <a:br>
              <a:rPr lang="en-US" dirty="0"/>
            </a:br>
            <a:r>
              <a:rPr lang="en-US" dirty="0"/>
              <a:t>The winner was sitting with the biggest smile as he clapped.</a:t>
            </a:r>
          </a:p>
        </p:txBody>
      </p:sp>
    </p:spTree>
    <p:extLst>
      <p:ext uri="{BB962C8B-B14F-4D97-AF65-F5344CB8AC3E}">
        <p14:creationId xmlns:p14="http://schemas.microsoft.com/office/powerpoint/2010/main" val="3078085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Content_Fluenc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FA03B8-857C-1BDF-459F-33E334241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2666833"/>
          </a:xfrm>
          <a:prstGeom prst="rect">
            <a:avLst/>
          </a:prstGeom>
        </p:spPr>
        <p:txBody>
          <a:bodyPr anchor="ctr"/>
          <a:lstStyle>
            <a:lvl1pPr algn="ctr">
              <a:defRPr sz="60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The red van zigs and zags.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3113FB-7595-33DE-AC91-C5FACF576D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858000"/>
            <a:ext cx="7572375" cy="698500"/>
          </a:xfrm>
          <a:prstGeom prst="rect">
            <a:avLst/>
          </a:prstGeom>
        </p:spPr>
        <p:txBody>
          <a:bodyPr/>
          <a:lstStyle>
            <a:lvl1pPr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Add alt text about the red brackets and the sentence fragments they are highlighting.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1D90A3-6BBE-8534-36AB-5EF06B089F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032125"/>
            <a:ext cx="10515600" cy="28225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6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457200" indent="0">
              <a:buNone/>
              <a:defRPr lang="en-US" sz="6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2pPr>
            <a:lvl3pPr marL="914400" indent="0">
              <a:buNone/>
              <a:defRPr lang="en-US" sz="6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3pPr>
            <a:lvl4pPr marL="1371600" indent="0">
              <a:buNone/>
              <a:defRPr lang="en-US" sz="6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4pPr>
            <a:lvl5pPr marL="1828800" indent="0">
              <a:buNone/>
              <a:defRPr lang="en-US" sz="6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The red van zigs and zags.</a:t>
            </a:r>
          </a:p>
        </p:txBody>
      </p:sp>
    </p:spTree>
    <p:extLst>
      <p:ext uri="{BB962C8B-B14F-4D97-AF65-F5344CB8AC3E}">
        <p14:creationId xmlns:p14="http://schemas.microsoft.com/office/powerpoint/2010/main" val="3630305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Content_Fluency2_Master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4CF98DA-4E51-9234-F34D-33F14BBD2DF1}"/>
              </a:ext>
            </a:extLst>
          </p:cNvPr>
          <p:cNvSpPr txBox="1"/>
          <p:nvPr userDrawn="1"/>
        </p:nvSpPr>
        <p:spPr>
          <a:xfrm>
            <a:off x="1" y="267001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The red van zigs and zags.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426A0-43A4-71C8-242D-1FAE270C60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474133" y="994404"/>
            <a:ext cx="17497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500FF"/>
                </a:solidFill>
              </a:rPr>
              <a:t>Copy and paste these lines and past them under the sentence fragments.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C4D6A8-E982-D31B-C62D-3B79805C7586}"/>
              </a:ext>
            </a:extLst>
          </p:cNvPr>
          <p:cNvSpPr/>
          <p:nvPr userDrawn="1"/>
        </p:nvSpPr>
        <p:spPr>
          <a:xfrm>
            <a:off x="0" y="0"/>
            <a:ext cx="12366171" cy="696686"/>
          </a:xfrm>
          <a:prstGeom prst="rect">
            <a:avLst/>
          </a:prstGeom>
          <a:solidFill>
            <a:srgbClr val="F5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READING WITH FLUENCY: MASTER ELEMENTS</a:t>
            </a:r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0A17772B-7FED-0A90-C897-033FC2FB8CB7}"/>
              </a:ext>
            </a:extLst>
          </p:cNvPr>
          <p:cNvSpPr/>
          <p:nvPr userDrawn="1"/>
        </p:nvSpPr>
        <p:spPr>
          <a:xfrm rot="16200000">
            <a:off x="3280611" y="1689681"/>
            <a:ext cx="368969" cy="4395537"/>
          </a:xfrm>
          <a:prstGeom prst="leftBracket">
            <a:avLst>
              <a:gd name="adj" fmla="val 165476"/>
            </a:avLst>
          </a:prstGeom>
          <a:noFill/>
          <a:ln w="76200">
            <a:solidFill>
              <a:srgbClr val="F045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782C1F87-5426-A65E-76F3-1699BB44E4C8}"/>
              </a:ext>
            </a:extLst>
          </p:cNvPr>
          <p:cNvSpPr/>
          <p:nvPr userDrawn="1"/>
        </p:nvSpPr>
        <p:spPr>
          <a:xfrm rot="16200000">
            <a:off x="8221580" y="1368838"/>
            <a:ext cx="368969" cy="5037222"/>
          </a:xfrm>
          <a:prstGeom prst="leftBracket">
            <a:avLst>
              <a:gd name="adj" fmla="val 165476"/>
            </a:avLst>
          </a:prstGeom>
          <a:noFill/>
          <a:ln w="76200">
            <a:solidFill>
              <a:srgbClr val="F045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22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Content_Irregular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7C66D3B-3B83-4846-8DB1-5CFE1E6A58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945" y="6858000"/>
            <a:ext cx="8545511" cy="461665"/>
          </a:xfrm>
          <a:prstGeom prst="rect">
            <a:avLst/>
          </a:prstGeom>
        </p:spPr>
        <p:txBody>
          <a:bodyPr/>
          <a:lstStyle>
            <a:lvl1pPr>
              <a:defRPr sz="1800" b="1">
                <a:noFill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High Frequency Word &lt;insert word&gt;.</a:t>
            </a:r>
            <a:br>
              <a:rPr lang="en-US" dirty="0"/>
            </a:br>
            <a:r>
              <a:rPr lang="en-US" dirty="0"/>
              <a:t>Temporary Heart Word &lt;insert word&gt;.</a:t>
            </a:r>
            <a:br>
              <a:rPr lang="en-US" dirty="0"/>
            </a:br>
            <a:r>
              <a:rPr lang="en-US" dirty="0"/>
              <a:t>Heart Word &lt;insert word&gt;.</a:t>
            </a:r>
          </a:p>
        </p:txBody>
      </p:sp>
      <p:sp>
        <p:nvSpPr>
          <p:cNvPr id="2" name="Mini-Red Heart - nondecodable">
            <a:extLst>
              <a:ext uri="{FF2B5EF4-FFF2-40B4-BE49-F238E27FC236}">
                <a16:creationId xmlns:a16="http://schemas.microsoft.com/office/drawing/2014/main" id="{771258A4-3090-C604-0F77-D84903AD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2550" y="5915795"/>
            <a:ext cx="298960" cy="236343"/>
          </a:xfrm>
          <a:prstGeom prst="heart">
            <a:avLst/>
          </a:prstGeom>
          <a:solidFill>
            <a:srgbClr val="F04728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4F750-3FB1-E42D-5314-C98A099AACD4}"/>
              </a:ext>
            </a:extLst>
          </p:cNvPr>
          <p:cNvSpPr txBox="1"/>
          <p:nvPr userDrawn="1"/>
        </p:nvSpPr>
        <p:spPr>
          <a:xfrm>
            <a:off x="4191510" y="5874773"/>
            <a:ext cx="1218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nondecodable</a:t>
            </a:r>
          </a:p>
        </p:txBody>
      </p:sp>
      <p:sp>
        <p:nvSpPr>
          <p:cNvPr id="4" name="Mini-Orange Heart - temporarily">
            <a:extLst>
              <a:ext uri="{FF2B5EF4-FFF2-40B4-BE49-F238E27FC236}">
                <a16:creationId xmlns:a16="http://schemas.microsoft.com/office/drawing/2014/main" id="{0A5ED5B4-37A0-8449-DD56-EA198CF41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49207" y="5915794"/>
            <a:ext cx="298961" cy="236344"/>
          </a:xfrm>
          <a:prstGeom prst="heart">
            <a:avLst/>
          </a:prstGeom>
          <a:solidFill>
            <a:srgbClr val="E27600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61C529-731F-98C2-B96F-248746A275CF}"/>
              </a:ext>
            </a:extLst>
          </p:cNvPr>
          <p:cNvSpPr txBox="1"/>
          <p:nvPr userDrawn="1"/>
        </p:nvSpPr>
        <p:spPr>
          <a:xfrm>
            <a:off x="1948168" y="5874773"/>
            <a:ext cx="1944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temporarily nondecodable</a:t>
            </a:r>
          </a:p>
        </p:txBody>
      </p:sp>
      <p:sp>
        <p:nvSpPr>
          <p:cNvPr id="5" name="Mini-Gray Heart - silent">
            <a:extLst>
              <a:ext uri="{FF2B5EF4-FFF2-40B4-BE49-F238E27FC236}">
                <a16:creationId xmlns:a16="http://schemas.microsoft.com/office/drawing/2014/main" id="{F3B7C842-E6F1-5A41-43B9-85738D42A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10200" y="5915794"/>
            <a:ext cx="298961" cy="236344"/>
          </a:xfrm>
          <a:prstGeom prst="heart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12A64-C600-0D4C-8140-3EF3291C95BF}"/>
              </a:ext>
            </a:extLst>
          </p:cNvPr>
          <p:cNvSpPr txBox="1"/>
          <p:nvPr userDrawn="1"/>
        </p:nvSpPr>
        <p:spPr>
          <a:xfrm>
            <a:off x="5709161" y="5874773"/>
            <a:ext cx="647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silent</a:t>
            </a:r>
          </a:p>
        </p:txBody>
      </p:sp>
      <p:sp>
        <p:nvSpPr>
          <p:cNvPr id="11" name="Mini-Green Circle - decodable">
            <a:extLst>
              <a:ext uri="{FF2B5EF4-FFF2-40B4-BE49-F238E27FC236}">
                <a16:creationId xmlns:a16="http://schemas.microsoft.com/office/drawing/2014/main" id="{9710B48D-9262-E1F4-7C49-CF01412A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7042" y="5896806"/>
            <a:ext cx="274320" cy="274320"/>
          </a:xfrm>
          <a:prstGeom prst="ellipse">
            <a:avLst/>
          </a:prstGeom>
          <a:solidFill>
            <a:srgbClr val="7D9E26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D1DAA-C40D-4521-7E0A-0CED37A50D3F}"/>
              </a:ext>
            </a:extLst>
          </p:cNvPr>
          <p:cNvSpPr txBox="1"/>
          <p:nvPr userDrawn="1"/>
        </p:nvSpPr>
        <p:spPr>
          <a:xfrm>
            <a:off x="679960" y="5874773"/>
            <a:ext cx="969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decodable</a:t>
            </a:r>
          </a:p>
        </p:txBody>
      </p:sp>
    </p:spTree>
    <p:extLst>
      <p:ext uri="{BB962C8B-B14F-4D97-AF65-F5344CB8AC3E}">
        <p14:creationId xmlns:p14="http://schemas.microsoft.com/office/powerpoint/2010/main" val="26265578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Content_IrregularWords_Master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767EC0-98AA-724A-77B3-DBB882544DF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12739809"/>
              </p:ext>
            </p:extLst>
          </p:nvPr>
        </p:nvGraphicFramePr>
        <p:xfrm>
          <a:off x="3718560" y="1598386"/>
          <a:ext cx="47548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09679224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8907969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4728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  <a:alpha val="4031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C16937A6-A124-EB36-2B32-6642583E85AD}"/>
              </a:ext>
            </a:extLst>
          </p:cNvPr>
          <p:cNvSpPr/>
          <p:nvPr userDrawn="1"/>
        </p:nvSpPr>
        <p:spPr>
          <a:xfrm>
            <a:off x="4020007" y="406726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range Heart - temporarily" descr="Orange Heart - temporariily">
            <a:extLst>
              <a:ext uri="{FF2B5EF4-FFF2-40B4-BE49-F238E27FC236}">
                <a16:creationId xmlns:a16="http://schemas.microsoft.com/office/drawing/2014/main" id="{F259C1CE-0ABA-462A-8049-93DC6AD3DA89}"/>
              </a:ext>
            </a:extLst>
          </p:cNvPr>
          <p:cNvSpPr/>
          <p:nvPr userDrawn="1"/>
        </p:nvSpPr>
        <p:spPr>
          <a:xfrm>
            <a:off x="5139764" y="4067266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d Heart - Non-Decodable" descr="Red Heart - Non-Decodable">
            <a:extLst>
              <a:ext uri="{FF2B5EF4-FFF2-40B4-BE49-F238E27FC236}">
                <a16:creationId xmlns:a16="http://schemas.microsoft.com/office/drawing/2014/main" id="{58091B0D-2438-ECDB-3582-AC59271AD3F9}"/>
              </a:ext>
            </a:extLst>
          </p:cNvPr>
          <p:cNvSpPr/>
          <p:nvPr userDrawn="1"/>
        </p:nvSpPr>
        <p:spPr>
          <a:xfrm>
            <a:off x="6339069" y="4067266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ray Heart - silent" descr="Gray Heart - silent">
            <a:extLst>
              <a:ext uri="{FF2B5EF4-FFF2-40B4-BE49-F238E27FC236}">
                <a16:creationId xmlns:a16="http://schemas.microsoft.com/office/drawing/2014/main" id="{C6F5D411-BC53-CE40-E5AB-2A061226B9F3}"/>
              </a:ext>
            </a:extLst>
          </p:cNvPr>
          <p:cNvSpPr/>
          <p:nvPr userDrawn="1"/>
        </p:nvSpPr>
        <p:spPr>
          <a:xfrm>
            <a:off x="7538374" y="4058187"/>
            <a:ext cx="716965" cy="566797"/>
          </a:xfrm>
          <a:prstGeom prst="heart">
            <a:avLst/>
          </a:prstGeom>
          <a:solidFill>
            <a:srgbClr val="94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426A0-43A4-71C8-242D-1FAE270C60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474133" y="994404"/>
            <a:ext cx="1749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500FF"/>
                </a:solidFill>
              </a:rPr>
              <a:t>Copy and paste this table set up to the live slide.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C4D6A8-E982-D31B-C62D-3B79805C7586}"/>
              </a:ext>
            </a:extLst>
          </p:cNvPr>
          <p:cNvSpPr/>
          <p:nvPr userDrawn="1"/>
        </p:nvSpPr>
        <p:spPr>
          <a:xfrm>
            <a:off x="0" y="0"/>
            <a:ext cx="12366171" cy="696686"/>
          </a:xfrm>
          <a:prstGeom prst="rect">
            <a:avLst/>
          </a:prstGeom>
          <a:solidFill>
            <a:srgbClr val="F5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Irregular </a:t>
            </a:r>
            <a:r>
              <a:rPr lang="en-US" dirty="0" err="1"/>
              <a:t>WordS</a:t>
            </a:r>
            <a:r>
              <a:rPr lang="en-US" dirty="0"/>
              <a:t>: MASTER ELEMENTS</a:t>
            </a:r>
          </a:p>
        </p:txBody>
      </p:sp>
    </p:spTree>
    <p:extLst>
      <p:ext uri="{BB962C8B-B14F-4D97-AF65-F5344CB8AC3E}">
        <p14:creationId xmlns:p14="http://schemas.microsoft.com/office/powerpoint/2010/main" val="2094944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Floss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B5C8A4C-D046-DB3F-CB5D-8B431549C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42822"/>
            <a:ext cx="12192000" cy="92200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3779EF-F25E-1D85-3159-73535E60C224}"/>
              </a:ext>
            </a:extLst>
          </p:cNvPr>
          <p:cNvCxnSpPr>
            <a:cxnSpLocks/>
          </p:cNvCxnSpPr>
          <p:nvPr userDrawn="1"/>
        </p:nvCxnSpPr>
        <p:spPr>
          <a:xfrm>
            <a:off x="3080657" y="1479669"/>
            <a:ext cx="0" cy="4663440"/>
          </a:xfrm>
          <a:prstGeom prst="line">
            <a:avLst/>
          </a:prstGeom>
          <a:ln w="984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BA409E-BC5C-82CA-06BC-ADAF93FBB744}"/>
              </a:ext>
            </a:extLst>
          </p:cNvPr>
          <p:cNvCxnSpPr>
            <a:stCxn id="20" idx="2"/>
          </p:cNvCxnSpPr>
          <p:nvPr userDrawn="1"/>
        </p:nvCxnSpPr>
        <p:spPr>
          <a:xfrm>
            <a:off x="6096000" y="1664824"/>
            <a:ext cx="0" cy="4474719"/>
          </a:xfrm>
          <a:prstGeom prst="line">
            <a:avLst/>
          </a:prstGeom>
          <a:ln w="984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D82CF1-6D04-AE5A-45A6-E2AAB4409A58}"/>
              </a:ext>
            </a:extLst>
          </p:cNvPr>
          <p:cNvCxnSpPr>
            <a:cxnSpLocks/>
          </p:cNvCxnSpPr>
          <p:nvPr userDrawn="1"/>
        </p:nvCxnSpPr>
        <p:spPr>
          <a:xfrm>
            <a:off x="9135837" y="1479669"/>
            <a:ext cx="0" cy="4663440"/>
          </a:xfrm>
          <a:prstGeom prst="line">
            <a:avLst/>
          </a:prstGeom>
          <a:ln w="984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Title">
            <a:extLst>
              <a:ext uri="{FF2B5EF4-FFF2-40B4-BE49-F238E27FC236}">
                <a16:creationId xmlns:a16="http://schemas.microsoft.com/office/drawing/2014/main" id="{D382110D-BA3F-D9F8-3732-75570EC4F2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450" y="409702"/>
            <a:ext cx="5499100" cy="692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5B7A26-CEAB-42D0-B7DC-FE82BE0DDD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6279" y="5099665"/>
            <a:ext cx="1308100" cy="584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3D2832-9C81-276E-7C03-A51537F825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5676" y="2554376"/>
            <a:ext cx="2674620" cy="1388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DF02DB-EEC3-72F0-11C9-6B19F65729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91775" y="5099665"/>
            <a:ext cx="1022350" cy="58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2F6067-1754-458B-1993-3ACA9624BD0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84041" y="2844463"/>
            <a:ext cx="1606550" cy="1466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06DB59-3DCC-E350-21BE-E62C6BE5D3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849382" y="5147290"/>
            <a:ext cx="1549400" cy="488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A5645-7AA7-40CD-F626-B51F3D0EECD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27132" y="2450763"/>
            <a:ext cx="1993900" cy="1860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C15F20-2DA5-523F-F350-EFF4BB66B75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38444" y="5147290"/>
            <a:ext cx="1250950" cy="58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67C4D2-8AF7-628F-8233-2DF94FA3646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74765" y="1908065"/>
            <a:ext cx="3314700" cy="2074545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412F98EE-C49E-AE38-29FC-064061A66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-241005"/>
            <a:ext cx="1637413" cy="24100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Rule Title Here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CF93DE2-205A-305F-23E8-F275CE6D21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82190" y="-495300"/>
            <a:ext cx="2336153" cy="247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Word 1 alt text</a:t>
            </a:r>
          </a:p>
        </p:txBody>
      </p:sp>
      <p:sp>
        <p:nvSpPr>
          <p:cNvPr id="26" name="Content Placeholder 24">
            <a:extLst>
              <a:ext uri="{FF2B5EF4-FFF2-40B4-BE49-F238E27FC236}">
                <a16:creationId xmlns:a16="http://schemas.microsoft.com/office/drawing/2014/main" id="{1C96F507-C034-BE85-6A5D-476087C109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782190" y="-247650"/>
            <a:ext cx="2336153" cy="247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Illustration 1 alt text</a:t>
            </a:r>
          </a:p>
          <a:p>
            <a:pPr lvl="0"/>
            <a:endParaRPr lang="en-US" dirty="0"/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3E780196-BD69-58AF-6C53-171393C4905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97038" y="-495300"/>
            <a:ext cx="2336153" cy="247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Word 2 alt text</a:t>
            </a:r>
          </a:p>
        </p:txBody>
      </p:sp>
      <p:sp>
        <p:nvSpPr>
          <p:cNvPr id="28" name="Content Placeholder 24">
            <a:extLst>
              <a:ext uri="{FF2B5EF4-FFF2-40B4-BE49-F238E27FC236}">
                <a16:creationId xmlns:a16="http://schemas.microsoft.com/office/drawing/2014/main" id="{EE1CCCEF-5D41-9085-2EA0-F95AF084CE6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7038" y="-247650"/>
            <a:ext cx="2336153" cy="247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Illustration 2 alt text</a:t>
            </a:r>
          </a:p>
        </p:txBody>
      </p:sp>
      <p:sp>
        <p:nvSpPr>
          <p:cNvPr id="29" name="Content Placeholder 24">
            <a:extLst>
              <a:ext uri="{FF2B5EF4-FFF2-40B4-BE49-F238E27FC236}">
                <a16:creationId xmlns:a16="http://schemas.microsoft.com/office/drawing/2014/main" id="{3F9335B6-5414-3FBA-635D-8C233F99C53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11886" y="-495300"/>
            <a:ext cx="2336153" cy="247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Word 3 alt text</a:t>
            </a:r>
          </a:p>
        </p:txBody>
      </p:sp>
      <p:sp>
        <p:nvSpPr>
          <p:cNvPr id="30" name="Content Placeholder 24">
            <a:extLst>
              <a:ext uri="{FF2B5EF4-FFF2-40B4-BE49-F238E27FC236}">
                <a16:creationId xmlns:a16="http://schemas.microsoft.com/office/drawing/2014/main" id="{8F023585-E42A-6503-756E-7568C0584B0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211886" y="-247650"/>
            <a:ext cx="2336153" cy="247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Illustration 3 alt text</a:t>
            </a:r>
          </a:p>
          <a:p>
            <a:pPr lvl="0"/>
            <a:endParaRPr lang="en-US" dirty="0"/>
          </a:p>
        </p:txBody>
      </p:sp>
      <p:sp>
        <p:nvSpPr>
          <p:cNvPr id="31" name="Content Placeholder 24">
            <a:extLst>
              <a:ext uri="{FF2B5EF4-FFF2-40B4-BE49-F238E27FC236}">
                <a16:creationId xmlns:a16="http://schemas.microsoft.com/office/drawing/2014/main" id="{44DD0A03-3ADB-D13D-217E-9F056FB4339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855847" y="-495300"/>
            <a:ext cx="2336153" cy="247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Word 4 alt text</a:t>
            </a:r>
          </a:p>
        </p:txBody>
      </p:sp>
      <p:sp>
        <p:nvSpPr>
          <p:cNvPr id="32" name="Content Placeholder 24">
            <a:extLst>
              <a:ext uri="{FF2B5EF4-FFF2-40B4-BE49-F238E27FC236}">
                <a16:creationId xmlns:a16="http://schemas.microsoft.com/office/drawing/2014/main" id="{0E2148DE-E7FE-F2B2-B6CD-E38CB3CC324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855847" y="-247650"/>
            <a:ext cx="2336153" cy="247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Illustration 4 alt text</a:t>
            </a:r>
          </a:p>
        </p:txBody>
      </p:sp>
    </p:spTree>
    <p:extLst>
      <p:ext uri="{BB962C8B-B14F-4D97-AF65-F5344CB8AC3E}">
        <p14:creationId xmlns:p14="http://schemas.microsoft.com/office/powerpoint/2010/main" val="580800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udentContent_Irregular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7C66D3B-3B83-4846-8DB1-5CFE1E6A58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53" y="6858000"/>
            <a:ext cx="8545511" cy="461665"/>
          </a:xfrm>
          <a:prstGeom prst="rect">
            <a:avLst/>
          </a:prstGeom>
        </p:spPr>
        <p:txBody>
          <a:bodyPr/>
          <a:lstStyle>
            <a:lvl1pPr>
              <a:defRPr sz="1000" b="0">
                <a:noFill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High Frequency Word &lt;insert word&gt;.</a:t>
            </a:r>
            <a:br>
              <a:rPr lang="en-US" dirty="0"/>
            </a:br>
            <a:r>
              <a:rPr lang="en-US" dirty="0"/>
              <a:t>Temporary Heart Word &lt;insert word&gt;.</a:t>
            </a:r>
            <a:br>
              <a:rPr lang="en-US" dirty="0"/>
            </a:br>
            <a:r>
              <a:rPr lang="en-US" dirty="0"/>
              <a:t>Heart Word &lt;insert word&gt;.</a:t>
            </a:r>
          </a:p>
        </p:txBody>
      </p:sp>
      <p:sp>
        <p:nvSpPr>
          <p:cNvPr id="2" name="Mini-Red Heart - nondecodable">
            <a:extLst>
              <a:ext uri="{FF2B5EF4-FFF2-40B4-BE49-F238E27FC236}">
                <a16:creationId xmlns:a16="http://schemas.microsoft.com/office/drawing/2014/main" id="{771258A4-3090-C604-0F77-D84903AD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2550" y="5915795"/>
            <a:ext cx="298960" cy="236343"/>
          </a:xfrm>
          <a:prstGeom prst="heart">
            <a:avLst/>
          </a:prstGeom>
          <a:solidFill>
            <a:srgbClr val="F04728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4F750-3FB1-E42D-5314-C98A099AACD4}"/>
              </a:ext>
            </a:extLst>
          </p:cNvPr>
          <p:cNvSpPr txBox="1"/>
          <p:nvPr userDrawn="1"/>
        </p:nvSpPr>
        <p:spPr>
          <a:xfrm>
            <a:off x="4191510" y="5874773"/>
            <a:ext cx="1218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nondecodable</a:t>
            </a:r>
          </a:p>
        </p:txBody>
      </p:sp>
      <p:sp>
        <p:nvSpPr>
          <p:cNvPr id="4" name="Mini-Orange Heart - temporarily">
            <a:extLst>
              <a:ext uri="{FF2B5EF4-FFF2-40B4-BE49-F238E27FC236}">
                <a16:creationId xmlns:a16="http://schemas.microsoft.com/office/drawing/2014/main" id="{0A5ED5B4-37A0-8449-DD56-EA198CF41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49207" y="5915794"/>
            <a:ext cx="298961" cy="236344"/>
          </a:xfrm>
          <a:prstGeom prst="heart">
            <a:avLst/>
          </a:prstGeom>
          <a:solidFill>
            <a:srgbClr val="E27600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61C529-731F-98C2-B96F-248746A275CF}"/>
              </a:ext>
            </a:extLst>
          </p:cNvPr>
          <p:cNvSpPr txBox="1"/>
          <p:nvPr userDrawn="1"/>
        </p:nvSpPr>
        <p:spPr>
          <a:xfrm>
            <a:off x="1948168" y="5874773"/>
            <a:ext cx="1944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temporarily nondecodable</a:t>
            </a:r>
          </a:p>
        </p:txBody>
      </p:sp>
      <p:sp>
        <p:nvSpPr>
          <p:cNvPr id="5" name="Mini-Gray Heart - silent">
            <a:extLst>
              <a:ext uri="{FF2B5EF4-FFF2-40B4-BE49-F238E27FC236}">
                <a16:creationId xmlns:a16="http://schemas.microsoft.com/office/drawing/2014/main" id="{F3B7C842-E6F1-5A41-43B9-85738D42A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10200" y="5915794"/>
            <a:ext cx="298961" cy="236344"/>
          </a:xfrm>
          <a:prstGeom prst="heart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12A64-C600-0D4C-8140-3EF3291C95BF}"/>
              </a:ext>
            </a:extLst>
          </p:cNvPr>
          <p:cNvSpPr txBox="1"/>
          <p:nvPr userDrawn="1"/>
        </p:nvSpPr>
        <p:spPr>
          <a:xfrm>
            <a:off x="5709161" y="5874773"/>
            <a:ext cx="647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silent</a:t>
            </a:r>
          </a:p>
        </p:txBody>
      </p:sp>
      <p:sp>
        <p:nvSpPr>
          <p:cNvPr id="11" name="Mini-Green Circle - decodable">
            <a:extLst>
              <a:ext uri="{FF2B5EF4-FFF2-40B4-BE49-F238E27FC236}">
                <a16:creationId xmlns:a16="http://schemas.microsoft.com/office/drawing/2014/main" id="{9710B48D-9262-E1F4-7C49-CF01412A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7042" y="5896806"/>
            <a:ext cx="274320" cy="274320"/>
          </a:xfrm>
          <a:prstGeom prst="ellipse">
            <a:avLst/>
          </a:prstGeom>
          <a:solidFill>
            <a:srgbClr val="7D9E26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D1DAA-C40D-4521-7E0A-0CED37A50D3F}"/>
              </a:ext>
            </a:extLst>
          </p:cNvPr>
          <p:cNvSpPr txBox="1"/>
          <p:nvPr userDrawn="1"/>
        </p:nvSpPr>
        <p:spPr>
          <a:xfrm>
            <a:off x="679960" y="5874773"/>
            <a:ext cx="969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decodable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98ECC6-EF27-E080-7755-05A0875F5058}"/>
              </a:ext>
            </a:extLst>
          </p:cNvPr>
          <p:cNvSpPr/>
          <p:nvPr userDrawn="1"/>
        </p:nvSpPr>
        <p:spPr>
          <a:xfrm>
            <a:off x="5578163" y="1605642"/>
            <a:ext cx="1051560" cy="2743199"/>
          </a:xfrm>
          <a:prstGeom prst="rect">
            <a:avLst/>
          </a:prstGeom>
          <a:solidFill>
            <a:srgbClr val="FEDA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C4B1B0-2972-F912-4BAD-6E8233398947}"/>
              </a:ext>
            </a:extLst>
          </p:cNvPr>
          <p:cNvPicPr>
            <a:picLocks noGrp="1" noSelect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4275" y="2139950"/>
            <a:ext cx="4572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19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50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udentContent2_FocusSkill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A9332-34F2-FC36-4661-ADAF4B6AA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846" y="2"/>
            <a:ext cx="8691153" cy="5504934"/>
          </a:xfrm>
          <a:prstGeom prst="rect">
            <a:avLst/>
          </a:prstGeom>
        </p:spPr>
        <p:txBody>
          <a:bodyPr anchor="ctr"/>
          <a:lstStyle>
            <a:lvl1pPr algn="ctr">
              <a:defRPr sz="28700" b="1" i="0">
                <a:solidFill>
                  <a:srgbClr val="5593A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4FB97-5052-DD8A-2E7E-0C4B86C4FC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81566"/>
            <a:ext cx="5740400" cy="358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000">
                <a:latin typeface="+mn-lt"/>
              </a:defRPr>
            </a:lvl2pPr>
            <a:lvl3pPr marL="914400" indent="0">
              <a:buNone/>
              <a:defRPr sz="1000">
                <a:latin typeface="+mn-lt"/>
              </a:defRPr>
            </a:lvl3pPr>
            <a:lvl4pPr marL="1371600" indent="0">
              <a:buNone/>
              <a:defRPr sz="1000">
                <a:latin typeface="+mn-lt"/>
              </a:defRPr>
            </a:lvl4pPr>
            <a:lvl5pPr marL="1828800" indent="0">
              <a:buNone/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Alt text for keyword image.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CCEEA-9862-2C5F-8855-82FC45F6EF4D}"/>
              </a:ext>
            </a:extLst>
          </p:cNvPr>
          <p:cNvPicPr>
            <a:picLocks noGrp="1" noSelect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71" t="17000" r="14101" b="16928"/>
          <a:stretch/>
        </p:blipFill>
        <p:spPr>
          <a:xfrm>
            <a:off x="2114697" y="1207419"/>
            <a:ext cx="3283568" cy="35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42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udentContent_Irregular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7C66D3B-3B83-4846-8DB1-5CFE1E6A58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53" y="6858000"/>
            <a:ext cx="8545511" cy="461665"/>
          </a:xfrm>
          <a:prstGeom prst="rect">
            <a:avLst/>
          </a:prstGeom>
        </p:spPr>
        <p:txBody>
          <a:bodyPr/>
          <a:lstStyle>
            <a:lvl1pPr>
              <a:defRPr sz="1000" b="0">
                <a:noFill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High Frequency Word &lt;insert word&gt;.</a:t>
            </a:r>
            <a:br>
              <a:rPr lang="en-US" dirty="0"/>
            </a:br>
            <a:r>
              <a:rPr lang="en-US" dirty="0"/>
              <a:t>Temporary Heart Word &lt;insert word&gt;.</a:t>
            </a:r>
            <a:br>
              <a:rPr lang="en-US" dirty="0"/>
            </a:br>
            <a:r>
              <a:rPr lang="en-US" dirty="0"/>
              <a:t>Heart Word &lt;insert word&gt;.</a:t>
            </a:r>
          </a:p>
        </p:txBody>
      </p:sp>
      <p:sp>
        <p:nvSpPr>
          <p:cNvPr id="2" name="Mini-Red Heart - nondecodable">
            <a:extLst>
              <a:ext uri="{FF2B5EF4-FFF2-40B4-BE49-F238E27FC236}">
                <a16:creationId xmlns:a16="http://schemas.microsoft.com/office/drawing/2014/main" id="{771258A4-3090-C604-0F77-D84903AD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2550" y="5915795"/>
            <a:ext cx="298960" cy="236343"/>
          </a:xfrm>
          <a:prstGeom prst="heart">
            <a:avLst/>
          </a:prstGeom>
          <a:solidFill>
            <a:srgbClr val="F04728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4F750-3FB1-E42D-5314-C98A099AACD4}"/>
              </a:ext>
            </a:extLst>
          </p:cNvPr>
          <p:cNvSpPr txBox="1"/>
          <p:nvPr userDrawn="1"/>
        </p:nvSpPr>
        <p:spPr>
          <a:xfrm>
            <a:off x="4191510" y="5874773"/>
            <a:ext cx="1218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nondecodable</a:t>
            </a:r>
          </a:p>
        </p:txBody>
      </p:sp>
      <p:sp>
        <p:nvSpPr>
          <p:cNvPr id="4" name="Mini-Orange Heart - temporarily">
            <a:extLst>
              <a:ext uri="{FF2B5EF4-FFF2-40B4-BE49-F238E27FC236}">
                <a16:creationId xmlns:a16="http://schemas.microsoft.com/office/drawing/2014/main" id="{0A5ED5B4-37A0-8449-DD56-EA198CF41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49207" y="5915794"/>
            <a:ext cx="298961" cy="236344"/>
          </a:xfrm>
          <a:prstGeom prst="heart">
            <a:avLst/>
          </a:prstGeom>
          <a:solidFill>
            <a:srgbClr val="E27600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61C529-731F-98C2-B96F-248746A275CF}"/>
              </a:ext>
            </a:extLst>
          </p:cNvPr>
          <p:cNvSpPr txBox="1"/>
          <p:nvPr userDrawn="1"/>
        </p:nvSpPr>
        <p:spPr>
          <a:xfrm>
            <a:off x="1948168" y="5874773"/>
            <a:ext cx="1944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temporarily nondecodable</a:t>
            </a:r>
          </a:p>
        </p:txBody>
      </p:sp>
      <p:sp>
        <p:nvSpPr>
          <p:cNvPr id="5" name="Mini-Gray Heart - silent">
            <a:extLst>
              <a:ext uri="{FF2B5EF4-FFF2-40B4-BE49-F238E27FC236}">
                <a16:creationId xmlns:a16="http://schemas.microsoft.com/office/drawing/2014/main" id="{F3B7C842-E6F1-5A41-43B9-85738D42A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10200" y="5915794"/>
            <a:ext cx="298961" cy="236344"/>
          </a:xfrm>
          <a:prstGeom prst="heart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12A64-C600-0D4C-8140-3EF3291C95BF}"/>
              </a:ext>
            </a:extLst>
          </p:cNvPr>
          <p:cNvSpPr txBox="1"/>
          <p:nvPr userDrawn="1"/>
        </p:nvSpPr>
        <p:spPr>
          <a:xfrm>
            <a:off x="5709161" y="5874773"/>
            <a:ext cx="647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silent</a:t>
            </a:r>
          </a:p>
        </p:txBody>
      </p:sp>
      <p:sp>
        <p:nvSpPr>
          <p:cNvPr id="11" name="Mini-Green Circle - decodable">
            <a:extLst>
              <a:ext uri="{FF2B5EF4-FFF2-40B4-BE49-F238E27FC236}">
                <a16:creationId xmlns:a16="http://schemas.microsoft.com/office/drawing/2014/main" id="{9710B48D-9262-E1F4-7C49-CF01412A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7042" y="5896806"/>
            <a:ext cx="274320" cy="274320"/>
          </a:xfrm>
          <a:prstGeom prst="ellipse">
            <a:avLst/>
          </a:prstGeom>
          <a:solidFill>
            <a:srgbClr val="7D9E26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D1DAA-C40D-4521-7E0A-0CED37A50D3F}"/>
              </a:ext>
            </a:extLst>
          </p:cNvPr>
          <p:cNvSpPr txBox="1"/>
          <p:nvPr userDrawn="1"/>
        </p:nvSpPr>
        <p:spPr>
          <a:xfrm>
            <a:off x="679960" y="5874773"/>
            <a:ext cx="969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decodable</a:t>
            </a:r>
          </a:p>
        </p:txBody>
      </p:sp>
    </p:spTree>
    <p:extLst>
      <p:ext uri="{BB962C8B-B14F-4D97-AF65-F5344CB8AC3E}">
        <p14:creationId xmlns:p14="http://schemas.microsoft.com/office/powerpoint/2010/main" val="32920031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W Cards with Bul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7C66D3B-3B83-4846-8DB1-5CFE1E6A58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58000"/>
            <a:ext cx="8545511" cy="461665"/>
          </a:xfrm>
          <a:prstGeom prst="rect">
            <a:avLst/>
          </a:prstGeom>
        </p:spPr>
        <p:txBody>
          <a:bodyPr/>
          <a:lstStyle>
            <a:lvl1pPr>
              <a:defRPr sz="1000" b="0">
                <a:noFill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High Frequency Word &lt;insert word&gt;.</a:t>
            </a:r>
            <a:br>
              <a:rPr lang="en-US" dirty="0"/>
            </a:br>
            <a:r>
              <a:rPr lang="en-US" dirty="0"/>
              <a:t>Temporary Heart Word &lt;insert word&gt;.</a:t>
            </a:r>
            <a:br>
              <a:rPr lang="en-US" dirty="0"/>
            </a:br>
            <a:r>
              <a:rPr lang="en-US" dirty="0"/>
              <a:t>Heart Word &lt;insert word&gt;.</a:t>
            </a:r>
          </a:p>
        </p:txBody>
      </p:sp>
      <p:sp>
        <p:nvSpPr>
          <p:cNvPr id="2" name="Mini-Red Heart - nondecodable">
            <a:extLst>
              <a:ext uri="{FF2B5EF4-FFF2-40B4-BE49-F238E27FC236}">
                <a16:creationId xmlns:a16="http://schemas.microsoft.com/office/drawing/2014/main" id="{771258A4-3090-C604-0F77-D84903AD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2550" y="5915795"/>
            <a:ext cx="298960" cy="236343"/>
          </a:xfrm>
          <a:prstGeom prst="heart">
            <a:avLst/>
          </a:prstGeom>
          <a:solidFill>
            <a:srgbClr val="F04728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4F750-3FB1-E42D-5314-C98A099AACD4}"/>
              </a:ext>
            </a:extLst>
          </p:cNvPr>
          <p:cNvSpPr txBox="1"/>
          <p:nvPr userDrawn="1"/>
        </p:nvSpPr>
        <p:spPr>
          <a:xfrm>
            <a:off x="4191510" y="5874773"/>
            <a:ext cx="1218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nondecodable</a:t>
            </a:r>
          </a:p>
        </p:txBody>
      </p:sp>
      <p:sp>
        <p:nvSpPr>
          <p:cNvPr id="4" name="Mini-Orange Heart - temporarily">
            <a:extLst>
              <a:ext uri="{FF2B5EF4-FFF2-40B4-BE49-F238E27FC236}">
                <a16:creationId xmlns:a16="http://schemas.microsoft.com/office/drawing/2014/main" id="{0A5ED5B4-37A0-8449-DD56-EA198CF41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49207" y="5915794"/>
            <a:ext cx="298961" cy="236344"/>
          </a:xfrm>
          <a:prstGeom prst="heart">
            <a:avLst/>
          </a:prstGeom>
          <a:solidFill>
            <a:srgbClr val="E27600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61C529-731F-98C2-B96F-248746A275CF}"/>
              </a:ext>
            </a:extLst>
          </p:cNvPr>
          <p:cNvSpPr txBox="1"/>
          <p:nvPr userDrawn="1"/>
        </p:nvSpPr>
        <p:spPr>
          <a:xfrm>
            <a:off x="1948168" y="5874773"/>
            <a:ext cx="1944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temporarily nondecodable</a:t>
            </a:r>
          </a:p>
        </p:txBody>
      </p:sp>
      <p:sp>
        <p:nvSpPr>
          <p:cNvPr id="5" name="Mini-Gray Heart - silent">
            <a:extLst>
              <a:ext uri="{FF2B5EF4-FFF2-40B4-BE49-F238E27FC236}">
                <a16:creationId xmlns:a16="http://schemas.microsoft.com/office/drawing/2014/main" id="{F3B7C842-E6F1-5A41-43B9-85738D42A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10200" y="5915794"/>
            <a:ext cx="298961" cy="236344"/>
          </a:xfrm>
          <a:prstGeom prst="heart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12A64-C600-0D4C-8140-3EF3291C95BF}"/>
              </a:ext>
            </a:extLst>
          </p:cNvPr>
          <p:cNvSpPr txBox="1"/>
          <p:nvPr userDrawn="1"/>
        </p:nvSpPr>
        <p:spPr>
          <a:xfrm>
            <a:off x="5709161" y="5874773"/>
            <a:ext cx="647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silent</a:t>
            </a:r>
          </a:p>
        </p:txBody>
      </p:sp>
      <p:sp>
        <p:nvSpPr>
          <p:cNvPr id="11" name="Mini-Green Circle - decodable">
            <a:extLst>
              <a:ext uri="{FF2B5EF4-FFF2-40B4-BE49-F238E27FC236}">
                <a16:creationId xmlns:a16="http://schemas.microsoft.com/office/drawing/2014/main" id="{9710B48D-9262-E1F4-7C49-CF01412A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7042" y="5896806"/>
            <a:ext cx="274320" cy="274320"/>
          </a:xfrm>
          <a:prstGeom prst="ellipse">
            <a:avLst/>
          </a:prstGeom>
          <a:solidFill>
            <a:srgbClr val="7D9E26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D1DAA-C40D-4521-7E0A-0CED37A50D3F}"/>
              </a:ext>
            </a:extLst>
          </p:cNvPr>
          <p:cNvSpPr txBox="1"/>
          <p:nvPr userDrawn="1"/>
        </p:nvSpPr>
        <p:spPr>
          <a:xfrm>
            <a:off x="679960" y="5874773"/>
            <a:ext cx="969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decodable</a:t>
            </a:r>
          </a:p>
        </p:txBody>
      </p:sp>
    </p:spTree>
    <p:extLst>
      <p:ext uri="{BB962C8B-B14F-4D97-AF65-F5344CB8AC3E}">
        <p14:creationId xmlns:p14="http://schemas.microsoft.com/office/powerpoint/2010/main" val="1428403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udentContent_Irregular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7C66D3B-3B83-4846-8DB1-5CFE1E6A58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945" y="6858000"/>
            <a:ext cx="8545511" cy="461665"/>
          </a:xfrm>
          <a:prstGeom prst="rect">
            <a:avLst/>
          </a:prstGeom>
        </p:spPr>
        <p:txBody>
          <a:bodyPr/>
          <a:lstStyle>
            <a:lvl1pPr>
              <a:defRPr sz="1800" b="1">
                <a:noFill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High Frequency Word &lt;insert word&gt;.</a:t>
            </a:r>
            <a:br>
              <a:rPr lang="en-US" dirty="0"/>
            </a:br>
            <a:r>
              <a:rPr lang="en-US" dirty="0"/>
              <a:t>Temporary Heart Word &lt;insert word&gt;.</a:t>
            </a:r>
            <a:br>
              <a:rPr lang="en-US" dirty="0"/>
            </a:br>
            <a:r>
              <a:rPr lang="en-US" dirty="0"/>
              <a:t>Heart Word &lt;insert word&gt;.</a:t>
            </a:r>
          </a:p>
        </p:txBody>
      </p:sp>
      <p:sp>
        <p:nvSpPr>
          <p:cNvPr id="2" name="Mini-Red Heart - nondecodable">
            <a:extLst>
              <a:ext uri="{FF2B5EF4-FFF2-40B4-BE49-F238E27FC236}">
                <a16:creationId xmlns:a16="http://schemas.microsoft.com/office/drawing/2014/main" id="{771258A4-3090-C604-0F77-D84903AD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2550" y="5915795"/>
            <a:ext cx="298960" cy="236343"/>
          </a:xfrm>
          <a:prstGeom prst="heart">
            <a:avLst/>
          </a:prstGeom>
          <a:solidFill>
            <a:srgbClr val="F04728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4F750-3FB1-E42D-5314-C98A099AACD4}"/>
              </a:ext>
            </a:extLst>
          </p:cNvPr>
          <p:cNvSpPr txBox="1"/>
          <p:nvPr userDrawn="1"/>
        </p:nvSpPr>
        <p:spPr>
          <a:xfrm>
            <a:off x="4191510" y="5874773"/>
            <a:ext cx="1218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nondecodable</a:t>
            </a:r>
          </a:p>
        </p:txBody>
      </p:sp>
      <p:sp>
        <p:nvSpPr>
          <p:cNvPr id="4" name="Mini-Orange Heart - temporarily">
            <a:extLst>
              <a:ext uri="{FF2B5EF4-FFF2-40B4-BE49-F238E27FC236}">
                <a16:creationId xmlns:a16="http://schemas.microsoft.com/office/drawing/2014/main" id="{0A5ED5B4-37A0-8449-DD56-EA198CF41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49207" y="5915794"/>
            <a:ext cx="298961" cy="236344"/>
          </a:xfrm>
          <a:prstGeom prst="heart">
            <a:avLst/>
          </a:prstGeom>
          <a:solidFill>
            <a:srgbClr val="E27600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61C529-731F-98C2-B96F-248746A275CF}"/>
              </a:ext>
            </a:extLst>
          </p:cNvPr>
          <p:cNvSpPr txBox="1"/>
          <p:nvPr userDrawn="1"/>
        </p:nvSpPr>
        <p:spPr>
          <a:xfrm>
            <a:off x="1948168" y="5874773"/>
            <a:ext cx="1944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temporarily nondecodable</a:t>
            </a:r>
          </a:p>
        </p:txBody>
      </p:sp>
      <p:sp>
        <p:nvSpPr>
          <p:cNvPr id="5" name="Mini-Gray Heart - silent">
            <a:extLst>
              <a:ext uri="{FF2B5EF4-FFF2-40B4-BE49-F238E27FC236}">
                <a16:creationId xmlns:a16="http://schemas.microsoft.com/office/drawing/2014/main" id="{F3B7C842-E6F1-5A41-43B9-85738D42A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10200" y="5915794"/>
            <a:ext cx="298961" cy="236344"/>
          </a:xfrm>
          <a:prstGeom prst="heart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12A64-C600-0D4C-8140-3EF3291C95BF}"/>
              </a:ext>
            </a:extLst>
          </p:cNvPr>
          <p:cNvSpPr txBox="1"/>
          <p:nvPr userDrawn="1"/>
        </p:nvSpPr>
        <p:spPr>
          <a:xfrm>
            <a:off x="5709161" y="5874773"/>
            <a:ext cx="647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silent</a:t>
            </a:r>
          </a:p>
        </p:txBody>
      </p:sp>
      <p:sp>
        <p:nvSpPr>
          <p:cNvPr id="11" name="Mini-Green Circle - decodable">
            <a:extLst>
              <a:ext uri="{FF2B5EF4-FFF2-40B4-BE49-F238E27FC236}">
                <a16:creationId xmlns:a16="http://schemas.microsoft.com/office/drawing/2014/main" id="{9710B48D-9262-E1F4-7C49-CF01412A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7042" y="5896806"/>
            <a:ext cx="274320" cy="274320"/>
          </a:xfrm>
          <a:prstGeom prst="ellipse">
            <a:avLst/>
          </a:prstGeom>
          <a:solidFill>
            <a:srgbClr val="7D9E26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D1DAA-C40D-4521-7E0A-0CED37A50D3F}"/>
              </a:ext>
            </a:extLst>
          </p:cNvPr>
          <p:cNvSpPr txBox="1"/>
          <p:nvPr userDrawn="1"/>
        </p:nvSpPr>
        <p:spPr>
          <a:xfrm>
            <a:off x="679960" y="5874773"/>
            <a:ext cx="969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C"/>
                </a:solidFill>
              </a:rPr>
              <a:t>= decodable</a:t>
            </a:r>
          </a:p>
        </p:txBody>
      </p:sp>
    </p:spTree>
    <p:extLst>
      <p:ext uri="{BB962C8B-B14F-4D97-AF65-F5344CB8AC3E}">
        <p14:creationId xmlns:p14="http://schemas.microsoft.com/office/powerpoint/2010/main" val="3791439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DividerTeal_Character1_Po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5A82CC-D959-4D12-9DC0-BDFCC13F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425" y="6287599"/>
            <a:ext cx="8654667" cy="461665"/>
          </a:xfrm>
          <a:prstGeom prst="rect">
            <a:avLst/>
          </a:prstGeom>
        </p:spPr>
        <p:txBody>
          <a:bodyPr lIns="0"/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Teacher Facing Title</a:t>
            </a:r>
          </a:p>
        </p:txBody>
      </p:sp>
      <p:sp>
        <p:nvSpPr>
          <p:cNvPr id="4" name="Let's Head">
            <a:extLst>
              <a:ext uri="{FF2B5EF4-FFF2-40B4-BE49-F238E27FC236}">
                <a16:creationId xmlns:a16="http://schemas.microsoft.com/office/drawing/2014/main" id="{36186B51-0361-9DD9-9934-A2D4FFA2BD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2542" y="0"/>
            <a:ext cx="5500688" cy="61304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Lets’ [Action]!</a:t>
            </a:r>
          </a:p>
        </p:txBody>
      </p:sp>
      <p:sp>
        <p:nvSpPr>
          <p:cNvPr id="5" name="Alt Text">
            <a:extLst>
              <a:ext uri="{FF2B5EF4-FFF2-40B4-BE49-F238E27FC236}">
                <a16:creationId xmlns:a16="http://schemas.microsoft.com/office/drawing/2014/main" id="{E7C0A6FA-978E-CFEE-B5BE-1C3DD43EE6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06407"/>
            <a:ext cx="8654667" cy="257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latin typeface="Century Gothic" panose="020B0502020202020204" pitchFamily="34" charset="0"/>
              </a:defRPr>
            </a:lvl1pPr>
            <a:lvl2pPr marL="457200" indent="0">
              <a:buNone/>
              <a:defRPr sz="1000">
                <a:latin typeface="Century Gothic" panose="020B0502020202020204" pitchFamily="34" charset="0"/>
              </a:defRPr>
            </a:lvl2pPr>
            <a:lvl3pPr marL="914400" indent="0">
              <a:buNone/>
              <a:defRPr sz="1000">
                <a:latin typeface="Century Gothic" panose="020B0502020202020204" pitchFamily="34" charset="0"/>
              </a:defRPr>
            </a:lvl3pPr>
            <a:lvl4pPr marL="1371600" indent="0">
              <a:buNone/>
              <a:defRPr sz="1000">
                <a:latin typeface="Century Gothic" panose="020B0502020202020204" pitchFamily="34" charset="0"/>
              </a:defRPr>
            </a:lvl4pPr>
            <a:lvl5pPr marL="1828800" indent="0">
              <a:buNone/>
              <a:defRPr sz="1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[Insert alt text] then style it with no fill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2081D-AF35-B65D-2E00-680E106BC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1952" b="-995"/>
          <a:stretch/>
        </p:blipFill>
        <p:spPr>
          <a:xfrm>
            <a:off x="4878174" y="-1"/>
            <a:ext cx="6979871" cy="610660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0352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DividerTeal_Character1_Po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5A82CC-D959-4D12-9DC0-BDFCC13F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425" y="6287599"/>
            <a:ext cx="8654667" cy="461665"/>
          </a:xfrm>
          <a:prstGeom prst="rect">
            <a:avLst/>
          </a:prstGeom>
        </p:spPr>
        <p:txBody>
          <a:bodyPr lIns="0"/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Teacher Facing Title</a:t>
            </a:r>
          </a:p>
        </p:txBody>
      </p:sp>
      <p:sp>
        <p:nvSpPr>
          <p:cNvPr id="4" name="Let's Head">
            <a:extLst>
              <a:ext uri="{FF2B5EF4-FFF2-40B4-BE49-F238E27FC236}">
                <a16:creationId xmlns:a16="http://schemas.microsoft.com/office/drawing/2014/main" id="{36186B51-0361-9DD9-9934-A2D4FFA2BD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8720" y="0"/>
            <a:ext cx="5500688" cy="61304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Lets’ [Action]!</a:t>
            </a:r>
          </a:p>
        </p:txBody>
      </p:sp>
      <p:sp>
        <p:nvSpPr>
          <p:cNvPr id="5" name="Alt Text">
            <a:extLst>
              <a:ext uri="{FF2B5EF4-FFF2-40B4-BE49-F238E27FC236}">
                <a16:creationId xmlns:a16="http://schemas.microsoft.com/office/drawing/2014/main" id="{E7C0A6FA-978E-CFEE-B5BE-1C3DD43EE6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06407"/>
            <a:ext cx="8654667" cy="257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latin typeface="Century Gothic" panose="020B0502020202020204" pitchFamily="34" charset="0"/>
              </a:defRPr>
            </a:lvl1pPr>
            <a:lvl2pPr marL="457200" indent="0">
              <a:buNone/>
              <a:defRPr sz="1000">
                <a:latin typeface="Century Gothic" panose="020B0502020202020204" pitchFamily="34" charset="0"/>
              </a:defRPr>
            </a:lvl2pPr>
            <a:lvl3pPr marL="914400" indent="0">
              <a:buNone/>
              <a:defRPr sz="1000">
                <a:latin typeface="Century Gothic" panose="020B0502020202020204" pitchFamily="34" charset="0"/>
              </a:defRPr>
            </a:lvl3pPr>
            <a:lvl4pPr marL="1371600" indent="0">
              <a:buNone/>
              <a:defRPr sz="1000">
                <a:latin typeface="Century Gothic" panose="020B0502020202020204" pitchFamily="34" charset="0"/>
              </a:defRPr>
            </a:lvl4pPr>
            <a:lvl5pPr marL="1828800" indent="0">
              <a:buNone/>
              <a:defRPr sz="1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[Insert alt text] then style it with no fill</a:t>
            </a:r>
          </a:p>
        </p:txBody>
      </p:sp>
      <p:pic>
        <p:nvPicPr>
          <p:cNvPr id="2" name="Picture 1" descr="A toy figurine of a unicorn&#10;&#10;Description automatically generated with low confidence">
            <a:extLst>
              <a:ext uri="{FF2B5EF4-FFF2-40B4-BE49-F238E27FC236}">
                <a16:creationId xmlns:a16="http://schemas.microsoft.com/office/drawing/2014/main" id="{BB6FEE6D-5FD3-51E9-7A20-E6703A674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8928" t="43828" r="55775"/>
          <a:stretch/>
        </p:blipFill>
        <p:spPr>
          <a:xfrm>
            <a:off x="5801731" y="105853"/>
            <a:ext cx="4431597" cy="6929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552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DividerTeal_Character1_Pos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5A82CC-D959-4D12-9DC0-BDFCC13F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425" y="6287599"/>
            <a:ext cx="8654667" cy="461665"/>
          </a:xfrm>
          <a:prstGeom prst="rect">
            <a:avLst/>
          </a:prstGeom>
        </p:spPr>
        <p:txBody>
          <a:bodyPr lIns="0"/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Teacher Facing Title</a:t>
            </a:r>
          </a:p>
        </p:txBody>
      </p:sp>
      <p:sp>
        <p:nvSpPr>
          <p:cNvPr id="4" name="Let's Head">
            <a:extLst>
              <a:ext uri="{FF2B5EF4-FFF2-40B4-BE49-F238E27FC236}">
                <a16:creationId xmlns:a16="http://schemas.microsoft.com/office/drawing/2014/main" id="{36186B51-0361-9DD9-9934-A2D4FFA2BD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8720" y="0"/>
            <a:ext cx="5500688" cy="61304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Lets’ [Action]!</a:t>
            </a:r>
          </a:p>
        </p:txBody>
      </p:sp>
      <p:sp>
        <p:nvSpPr>
          <p:cNvPr id="5" name="Alt Text">
            <a:extLst>
              <a:ext uri="{FF2B5EF4-FFF2-40B4-BE49-F238E27FC236}">
                <a16:creationId xmlns:a16="http://schemas.microsoft.com/office/drawing/2014/main" id="{E7C0A6FA-978E-CFEE-B5BE-1C3DD43EE6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06407"/>
            <a:ext cx="8654667" cy="257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latin typeface="Century Gothic" panose="020B0502020202020204" pitchFamily="34" charset="0"/>
              </a:defRPr>
            </a:lvl1pPr>
            <a:lvl2pPr marL="457200" indent="0">
              <a:buNone/>
              <a:defRPr sz="1000">
                <a:latin typeface="Century Gothic" panose="020B0502020202020204" pitchFamily="34" charset="0"/>
              </a:defRPr>
            </a:lvl2pPr>
            <a:lvl3pPr marL="914400" indent="0">
              <a:buNone/>
              <a:defRPr sz="1000">
                <a:latin typeface="Century Gothic" panose="020B0502020202020204" pitchFamily="34" charset="0"/>
              </a:defRPr>
            </a:lvl3pPr>
            <a:lvl4pPr marL="1371600" indent="0">
              <a:buNone/>
              <a:defRPr sz="1000">
                <a:latin typeface="Century Gothic" panose="020B0502020202020204" pitchFamily="34" charset="0"/>
              </a:defRPr>
            </a:lvl4pPr>
            <a:lvl5pPr marL="1828800" indent="0">
              <a:buNone/>
              <a:defRPr sz="1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[Insert alt text] then style it with no fill</a:t>
            </a:r>
          </a:p>
        </p:txBody>
      </p:sp>
      <p:pic>
        <p:nvPicPr>
          <p:cNvPr id="2" name="Picture 1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85E51FE6-EA04-8C91-FBAC-A282DD6FD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51238" t="23138" b="30574"/>
          <a:stretch/>
        </p:blipFill>
        <p:spPr>
          <a:xfrm>
            <a:off x="5645146" y="514350"/>
            <a:ext cx="6215428" cy="5797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012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DividerTeal_Character2_Po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5A82CC-D959-4D12-9DC0-BDFCC13F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425" y="6287599"/>
            <a:ext cx="8654667" cy="461665"/>
          </a:xfrm>
          <a:prstGeom prst="rect">
            <a:avLst/>
          </a:prstGeom>
        </p:spPr>
        <p:txBody>
          <a:bodyPr lIns="0"/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Teacher Facing Title</a:t>
            </a:r>
          </a:p>
        </p:txBody>
      </p:sp>
      <p:sp>
        <p:nvSpPr>
          <p:cNvPr id="4" name="Let's Head">
            <a:extLst>
              <a:ext uri="{FF2B5EF4-FFF2-40B4-BE49-F238E27FC236}">
                <a16:creationId xmlns:a16="http://schemas.microsoft.com/office/drawing/2014/main" id="{36186B51-0361-9DD9-9934-A2D4FFA2BD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8720" y="0"/>
            <a:ext cx="5500688" cy="61304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Lets’ [Action]!</a:t>
            </a:r>
          </a:p>
        </p:txBody>
      </p:sp>
      <p:sp>
        <p:nvSpPr>
          <p:cNvPr id="5" name="Alt Text">
            <a:extLst>
              <a:ext uri="{FF2B5EF4-FFF2-40B4-BE49-F238E27FC236}">
                <a16:creationId xmlns:a16="http://schemas.microsoft.com/office/drawing/2014/main" id="{E7C0A6FA-978E-CFEE-B5BE-1C3DD43EE6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06407"/>
            <a:ext cx="8654667" cy="257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latin typeface="Century Gothic" panose="020B0502020202020204" pitchFamily="34" charset="0"/>
              </a:defRPr>
            </a:lvl1pPr>
            <a:lvl2pPr marL="457200" indent="0">
              <a:buNone/>
              <a:defRPr sz="1000">
                <a:latin typeface="Century Gothic" panose="020B0502020202020204" pitchFamily="34" charset="0"/>
              </a:defRPr>
            </a:lvl2pPr>
            <a:lvl3pPr marL="914400" indent="0">
              <a:buNone/>
              <a:defRPr sz="1000">
                <a:latin typeface="Century Gothic" panose="020B0502020202020204" pitchFamily="34" charset="0"/>
              </a:defRPr>
            </a:lvl3pPr>
            <a:lvl4pPr marL="1371600" indent="0">
              <a:buNone/>
              <a:defRPr sz="1000">
                <a:latin typeface="Century Gothic" panose="020B0502020202020204" pitchFamily="34" charset="0"/>
              </a:defRPr>
            </a:lvl4pPr>
            <a:lvl5pPr marL="1828800" indent="0">
              <a:buNone/>
              <a:defRPr sz="1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[Insert alt text] then style it with no fill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1B5757-FAAF-220B-20F0-44265015F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89" b="62111" l="13018" r="40311"/>
                    </a14:imgEffect>
                  </a14:imgLayer>
                </a14:imgProps>
              </a:ext>
            </a:extLst>
          </a:blip>
          <a:srcRect l="9606" t="24311" r="56277" b="35937"/>
          <a:stretch/>
        </p:blipFill>
        <p:spPr>
          <a:xfrm>
            <a:off x="5484099" y="0"/>
            <a:ext cx="5334001" cy="610660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045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DividerTeal_Character2_Po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5A82CC-D959-4D12-9DC0-BDFCC13F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425" y="6287599"/>
            <a:ext cx="8654667" cy="461665"/>
          </a:xfrm>
          <a:prstGeom prst="rect">
            <a:avLst/>
          </a:prstGeom>
        </p:spPr>
        <p:txBody>
          <a:bodyPr lIns="0"/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Teacher Facing Title</a:t>
            </a:r>
          </a:p>
        </p:txBody>
      </p:sp>
      <p:sp>
        <p:nvSpPr>
          <p:cNvPr id="4" name="Let's Head">
            <a:extLst>
              <a:ext uri="{FF2B5EF4-FFF2-40B4-BE49-F238E27FC236}">
                <a16:creationId xmlns:a16="http://schemas.microsoft.com/office/drawing/2014/main" id="{36186B51-0361-9DD9-9934-A2D4FFA2BD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8720" y="0"/>
            <a:ext cx="5500688" cy="61304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Lets’ [Action]!</a:t>
            </a:r>
          </a:p>
        </p:txBody>
      </p:sp>
      <p:sp>
        <p:nvSpPr>
          <p:cNvPr id="5" name="Alt Text">
            <a:extLst>
              <a:ext uri="{FF2B5EF4-FFF2-40B4-BE49-F238E27FC236}">
                <a16:creationId xmlns:a16="http://schemas.microsoft.com/office/drawing/2014/main" id="{E7C0A6FA-978E-CFEE-B5BE-1C3DD43EE6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60425"/>
            <a:ext cx="8654667" cy="257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latin typeface="Century Gothic" panose="020B0502020202020204" pitchFamily="34" charset="0"/>
              </a:defRPr>
            </a:lvl1pPr>
            <a:lvl2pPr marL="457200" indent="0">
              <a:buNone/>
              <a:defRPr sz="1000">
                <a:latin typeface="Century Gothic" panose="020B0502020202020204" pitchFamily="34" charset="0"/>
              </a:defRPr>
            </a:lvl2pPr>
            <a:lvl3pPr marL="914400" indent="0">
              <a:buNone/>
              <a:defRPr sz="1000">
                <a:latin typeface="Century Gothic" panose="020B0502020202020204" pitchFamily="34" charset="0"/>
              </a:defRPr>
            </a:lvl3pPr>
            <a:lvl4pPr marL="1371600" indent="0">
              <a:buNone/>
              <a:defRPr sz="1000">
                <a:latin typeface="Century Gothic" panose="020B0502020202020204" pitchFamily="34" charset="0"/>
              </a:defRPr>
            </a:lvl4pPr>
            <a:lvl5pPr marL="1828800" indent="0">
              <a:buNone/>
              <a:defRPr sz="1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[Insert alt text] then style it with no fill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7DCC9ED-E5C7-D3DE-5C69-7519FBBB0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659019" y="-1273272"/>
            <a:ext cx="8431196" cy="8283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6868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836FB7-4ACC-4816-B343-9AF00E2E1CED}"/>
              </a:ext>
            </a:extLst>
          </p:cNvPr>
          <p:cNvSpPr/>
          <p:nvPr userDrawn="1"/>
        </p:nvSpPr>
        <p:spPr>
          <a:xfrm rot="16200000">
            <a:off x="11193787" y="5030032"/>
            <a:ext cx="1768982" cy="227764"/>
          </a:xfrm>
          <a:prstGeom prst="rect">
            <a:avLst/>
          </a:prstGeom>
        </p:spPr>
        <p:txBody>
          <a:bodyPr wrap="none" lIns="0" anchor="ctr" anchorCtr="0">
            <a:noAutofit/>
          </a:bodyPr>
          <a:lstStyle/>
          <a:p>
            <a:r>
              <a:rPr lang="en-US" sz="600" dirty="0">
                <a:solidFill>
                  <a:srgbClr val="4C4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©Houghton Mifflin Harcourt Publishing Company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E64A41-4F20-45DE-48A5-1EC0B6C76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34100"/>
            <a:ext cx="12192000" cy="73465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492E0-514D-BFC4-9DE8-C3E65F4C6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9535" y="6265660"/>
            <a:ext cx="2334861" cy="4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61BC52-95B1-F1F3-E3D9-CFBC3F471523}"/>
              </a:ext>
            </a:extLst>
          </p:cNvPr>
          <p:cNvSpPr/>
          <p:nvPr userDrawn="1"/>
        </p:nvSpPr>
        <p:spPr>
          <a:xfrm rot="16200000">
            <a:off x="11193787" y="5030032"/>
            <a:ext cx="1768982" cy="227764"/>
          </a:xfrm>
          <a:prstGeom prst="rect">
            <a:avLst/>
          </a:prstGeom>
        </p:spPr>
        <p:txBody>
          <a:bodyPr wrap="none" lIns="0" anchor="ctr" anchorCtr="0">
            <a:noAutofit/>
          </a:bodyPr>
          <a:lstStyle/>
          <a:p>
            <a:r>
              <a:rPr lang="en-US" sz="600" dirty="0">
                <a:solidFill>
                  <a:srgbClr val="4C4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©Houghton Mifflin Harcourt Publishing Company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593BDF-137A-C935-A58D-F9F814A5C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34100"/>
            <a:ext cx="12192000" cy="73465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C4FE43-38C6-7B7D-A766-7FEEEA9F0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29535" y="6265660"/>
            <a:ext cx="2334861" cy="4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9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2" r:id="rId2"/>
    <p:sldLayoutId id="21474839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304">
          <p15:clr>
            <a:srgbClr val="F26B43"/>
          </p15:clr>
        </p15:guide>
        <p15:guide id="3" pos="5568">
          <p15:clr>
            <a:srgbClr val="F26B43"/>
          </p15:clr>
        </p15:guide>
        <p15:guide id="4" pos="2112">
          <p15:clr>
            <a:srgbClr val="F26B43"/>
          </p15:clr>
        </p15:guide>
        <p15:guide id="5" orient="horz" pos="1800">
          <p15:clr>
            <a:srgbClr val="F26B43"/>
          </p15:clr>
        </p15:guide>
        <p15:guide id="6" orient="horz" pos="2808">
          <p15:clr>
            <a:srgbClr val="F26B43"/>
          </p15:clr>
        </p15:guide>
        <p15:guide id="7" pos="240">
          <p15:clr>
            <a:srgbClr val="F26B43"/>
          </p15:clr>
        </p15:guide>
        <p15:guide id="8" pos="74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DA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836FB7-4ACC-4816-B343-9AF00E2E1CED}"/>
              </a:ext>
            </a:extLst>
          </p:cNvPr>
          <p:cNvSpPr/>
          <p:nvPr userDrawn="1"/>
        </p:nvSpPr>
        <p:spPr>
          <a:xfrm rot="16200000">
            <a:off x="11193787" y="5069947"/>
            <a:ext cx="1768982" cy="227764"/>
          </a:xfrm>
          <a:prstGeom prst="rect">
            <a:avLst/>
          </a:prstGeom>
        </p:spPr>
        <p:txBody>
          <a:bodyPr wrap="none" lIns="0" anchor="ctr" anchorCtr="0">
            <a:noAutofit/>
          </a:bodyPr>
          <a:lstStyle/>
          <a:p>
            <a:r>
              <a:rPr lang="en-US" sz="600" dirty="0">
                <a:solidFill>
                  <a:srgbClr val="4C4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©Houghton Mifflin Harcourt Publishing Company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C7A0D1-5B12-E76E-8989-7949E63F3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34100"/>
            <a:ext cx="12192000" cy="73465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A27EB2-EC0F-F8E2-BC6F-8D8C98609EF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620150" y="6269900"/>
            <a:ext cx="2326682" cy="43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4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71" r:id="rId8"/>
    <p:sldLayoutId id="2147483972" r:id="rId9"/>
    <p:sldLayoutId id="2147483970" r:id="rId10"/>
    <p:sldLayoutId id="2147483958" r:id="rId11"/>
    <p:sldLayoutId id="21474839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955644-0EA6-7D0E-5BA7-623D0502C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34100"/>
            <a:ext cx="12192000" cy="73465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9229F9-0EDA-80D4-952C-418D663A8E78}"/>
              </a:ext>
            </a:extLst>
          </p:cNvPr>
          <p:cNvSpPr/>
          <p:nvPr userDrawn="1"/>
        </p:nvSpPr>
        <p:spPr>
          <a:xfrm rot="16200000">
            <a:off x="11193787" y="5030032"/>
            <a:ext cx="1768982" cy="227764"/>
          </a:xfrm>
          <a:prstGeom prst="rect">
            <a:avLst/>
          </a:prstGeom>
        </p:spPr>
        <p:txBody>
          <a:bodyPr wrap="none" lIns="0" anchor="ctr" anchorCtr="0">
            <a:noAutofit/>
          </a:bodyPr>
          <a:lstStyle/>
          <a:p>
            <a:r>
              <a:rPr lang="en-US" sz="600" dirty="0">
                <a:solidFill>
                  <a:srgbClr val="4C4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©Houghton Mifflin Harcourt Publishing Company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165BD-E335-A037-D15E-926C5747812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620150" y="6269900"/>
            <a:ext cx="2326682" cy="43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4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955644-0EA6-7D0E-5BA7-623D0502C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34100"/>
            <a:ext cx="12192000" cy="73465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9229F9-0EDA-80D4-952C-418D663A8E78}"/>
              </a:ext>
            </a:extLst>
          </p:cNvPr>
          <p:cNvSpPr/>
          <p:nvPr userDrawn="1"/>
        </p:nvSpPr>
        <p:spPr>
          <a:xfrm rot="16200000">
            <a:off x="11193787" y="5030032"/>
            <a:ext cx="1768982" cy="227764"/>
          </a:xfrm>
          <a:prstGeom prst="rect">
            <a:avLst/>
          </a:prstGeom>
        </p:spPr>
        <p:txBody>
          <a:bodyPr wrap="none" lIns="0" anchor="ctr" anchorCtr="0">
            <a:noAutofit/>
          </a:bodyPr>
          <a:lstStyle/>
          <a:p>
            <a:r>
              <a:rPr lang="en-US" sz="600" dirty="0">
                <a:solidFill>
                  <a:srgbClr val="4C4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©Houghton Mifflin Harcourt Publishing Company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165BD-E335-A037-D15E-926C57478123}"/>
              </a:ext>
            </a:extLst>
          </p:cNvPr>
          <p:cNvPicPr>
            <a:picLocks noGrp="1" noSelect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150" y="6269900"/>
            <a:ext cx="2326682" cy="43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E11048A-C8F2-8037-7687-0CEF20B4E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34100"/>
            <a:ext cx="12192000" cy="73465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9262D-DB05-2E47-954F-1D77E701EEA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Irregular Words</a:t>
            </a:r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DA0F6C-660E-FD59-5F61-B66DDE0565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Let’s learn some new words!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C25927-3DD5-509E-2214-E6273839ED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6893397"/>
            <a:ext cx="8654667" cy="257718"/>
          </a:xfrm>
        </p:spPr>
        <p:txBody>
          <a:bodyPr/>
          <a:lstStyle/>
          <a:p>
            <a:r>
              <a:rPr lang="en-US" dirty="0">
                <a:noFill/>
              </a:rPr>
              <a:t>Bird and Hippo with plants around them. Bird is sitting on Hippo’s head.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F6A501-8FAB-A8B4-5458-507924AF5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535" y="6265660"/>
            <a:ext cx="2334861" cy="4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you.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4038600" y="1598386"/>
          <a:ext cx="41148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4380048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A7A47D2C-27D1-451A-6514-3F534A90EAF8}"/>
              </a:ext>
            </a:extLst>
          </p:cNvPr>
          <p:cNvSpPr/>
          <p:nvPr/>
        </p:nvSpPr>
        <p:spPr>
          <a:xfrm>
            <a:off x="6428824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4981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</a:t>
            </a:r>
            <a:r>
              <a:rPr lang="en-US" sz="1000" b="0" kern="1200" dirty="0">
                <a:effectLst/>
                <a:latin typeface="Century Gothic" panose="020B0502020202020204" pitchFamily="34" charset="0"/>
                <a:ea typeface="+mj-ea"/>
                <a:cs typeface="+mj-cs"/>
              </a:rPr>
              <a:t>Heart</a:t>
            </a:r>
            <a:r>
              <a:rPr lang="en-US" dirty="0"/>
              <a:t> Word wear.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3440728" y="1598386"/>
          <a:ext cx="53035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US" sz="15000" b="0" spc="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</a:t>
                      </a:r>
                      <a:endParaRPr lang="en-US" sz="15000" b="0" kern="1200" spc="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054428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6665106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4814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</a:t>
            </a:r>
            <a:r>
              <a:rPr lang="en-US" sz="1000" b="0" kern="1200" dirty="0">
                <a:effectLst/>
                <a:latin typeface="Century Gothic" panose="020B0502020202020204" pitchFamily="34" charset="0"/>
                <a:ea typeface="+mj-ea"/>
                <a:cs typeface="+mj-cs"/>
              </a:rPr>
              <a:t>Heart</a:t>
            </a:r>
            <a:r>
              <a:rPr lang="en-US" dirty="0"/>
              <a:t> Word tear.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3909648" y="1598386"/>
          <a:ext cx="43891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US" sz="15000" b="0" spc="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</a:t>
                      </a:r>
                      <a:endParaRPr lang="en-US" sz="15000" b="0" kern="1200" spc="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061221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6224528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177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</a:t>
            </a:r>
            <a:r>
              <a:rPr lang="en-US" sz="1000" b="0" kern="1200" dirty="0">
                <a:effectLst/>
                <a:latin typeface="Century Gothic" panose="020B0502020202020204" pitchFamily="34" charset="0"/>
                <a:ea typeface="+mj-ea"/>
                <a:cs typeface="+mj-cs"/>
              </a:rPr>
              <a:t>Heart</a:t>
            </a:r>
            <a:r>
              <a:rPr lang="en-US" dirty="0"/>
              <a:t> Word bear.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3686911" y="1598386"/>
          <a:ext cx="48463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US" sz="15000" b="0" spc="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</a:t>
                      </a:r>
                      <a:endParaRPr lang="en-US" sz="15000" b="0" kern="1200" spc="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084669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6460129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1074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door.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823224"/>
              </p:ext>
            </p:extLst>
          </p:nvPr>
        </p:nvGraphicFramePr>
        <p:xfrm>
          <a:off x="3611477" y="1605644"/>
          <a:ext cx="49377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oor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319396" y="4080233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3973283" y="408931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9375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poor.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783478"/>
              </p:ext>
            </p:extLst>
          </p:nvPr>
        </p:nvGraphicFramePr>
        <p:xfrm>
          <a:off x="3611477" y="1605644"/>
          <a:ext cx="49377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oor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319396" y="4080233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3973283" y="408931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779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floor.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738370"/>
              </p:ext>
            </p:extLst>
          </p:nvPr>
        </p:nvGraphicFramePr>
        <p:xfrm>
          <a:off x="3394909" y="1617676"/>
          <a:ext cx="54864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92553914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oor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620186" y="4104297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3552177" y="411337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0EA47B0-FF8A-0F0A-96DD-EAC4EE67D7C8}"/>
              </a:ext>
            </a:extLst>
          </p:cNvPr>
          <p:cNvSpPr/>
          <p:nvPr/>
        </p:nvSpPr>
        <p:spPr>
          <a:xfrm>
            <a:off x="4486630" y="411337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2747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buy.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170447"/>
              </p:ext>
            </p:extLst>
          </p:nvPr>
        </p:nvGraphicFramePr>
        <p:xfrm>
          <a:off x="4297277" y="1605645"/>
          <a:ext cx="36576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uy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391585" y="4104298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4647050" y="406524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8235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build.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29382"/>
              </p:ext>
            </p:extLst>
          </p:nvPr>
        </p:nvGraphicFramePr>
        <p:xfrm>
          <a:off x="3455067" y="1617677"/>
          <a:ext cx="53035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648907299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ui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344839" y="4102821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3804840" y="41118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7867504" y="41118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6756587" y="41118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92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father.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2712720" y="1629708"/>
          <a:ext cx="67665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154024933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061706" y="4119391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8055763" y="41284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5821680" y="41284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351E4EA-C60B-B16D-66F9-220EF09BBC7F}"/>
              </a:ext>
            </a:extLst>
          </p:cNvPr>
          <p:cNvSpPr/>
          <p:nvPr/>
        </p:nvSpPr>
        <p:spPr>
          <a:xfrm>
            <a:off x="2913795" y="41284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3562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other.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763488"/>
              </p:ext>
            </p:extLst>
          </p:nvPr>
        </p:nvGraphicFramePr>
        <p:xfrm>
          <a:off x="3298657" y="1605645"/>
          <a:ext cx="56692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3576198" y="4090789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7578747" y="409986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5312798" y="409986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5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Irregular Word of.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891795"/>
              </p:ext>
            </p:extLst>
          </p:nvPr>
        </p:nvGraphicFramePr>
        <p:xfrm>
          <a:off x="4907280" y="1605643"/>
          <a:ext cx="23774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390559" y="4112099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BD1E95C0-01FF-95FD-553D-3F31792F5AD3}"/>
              </a:ext>
            </a:extLst>
          </p:cNvPr>
          <p:cNvSpPr/>
          <p:nvPr/>
        </p:nvSpPr>
        <p:spPr>
          <a:xfrm>
            <a:off x="5171359" y="4108089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7972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mother.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162772"/>
              </p:ext>
            </p:extLst>
          </p:nvPr>
        </p:nvGraphicFramePr>
        <p:xfrm>
          <a:off x="2384256" y="1629708"/>
          <a:ext cx="74980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154024933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478565" y="4119391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8553304" y="41284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6239229" y="41284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351E4EA-C60B-B16D-66F9-220EF09BBC7F}"/>
              </a:ext>
            </a:extLst>
          </p:cNvPr>
          <p:cNvSpPr/>
          <p:nvPr/>
        </p:nvSpPr>
        <p:spPr>
          <a:xfrm>
            <a:off x="3034818" y="41284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84877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brother.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668259"/>
              </p:ext>
            </p:extLst>
          </p:nvPr>
        </p:nvGraphicFramePr>
        <p:xfrm>
          <a:off x="1890961" y="1605645"/>
          <a:ext cx="8491842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4732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90312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697678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154024933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22625136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791386" y="407580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6724504" y="408488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3508060" y="408488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351E4EA-C60B-B16D-66F9-220EF09BBC7F}"/>
              </a:ext>
            </a:extLst>
          </p:cNvPr>
          <p:cNvSpPr/>
          <p:nvPr/>
        </p:nvSpPr>
        <p:spPr>
          <a:xfrm>
            <a:off x="2324954" y="408488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43B3B521-1445-5D30-5B6E-85B3D151A344}"/>
              </a:ext>
            </a:extLst>
          </p:cNvPr>
          <p:cNvSpPr/>
          <p:nvPr/>
        </p:nvSpPr>
        <p:spPr>
          <a:xfrm>
            <a:off x="9006493" y="408488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17726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fought.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1629708"/>
          <a:ext cx="73152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51206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ough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737517" y="4119391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8906858" y="41284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351E4EA-C60B-B16D-66F9-220EF09BBC7F}"/>
              </a:ext>
            </a:extLst>
          </p:cNvPr>
          <p:cNvSpPr/>
          <p:nvPr/>
        </p:nvSpPr>
        <p:spPr>
          <a:xfrm>
            <a:off x="2679669" y="41284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057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bought.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2255520" y="1629708"/>
          <a:ext cx="76809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51206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ough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797805" y="4119391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9137970" y="41284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351E4EA-C60B-B16D-66F9-220EF09BBC7F}"/>
              </a:ext>
            </a:extLst>
          </p:cNvPr>
          <p:cNvSpPr/>
          <p:nvPr/>
        </p:nvSpPr>
        <p:spPr>
          <a:xfrm>
            <a:off x="2679669" y="41284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7184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brought.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1866111" y="1608603"/>
          <a:ext cx="8459777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716478479"/>
                    </a:ext>
                  </a:extLst>
                </a:gridCol>
                <a:gridCol w="51206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870257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ough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474333" y="4100689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9608921" y="409035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351E4EA-C60B-B16D-66F9-220EF09BBC7F}"/>
              </a:ext>
            </a:extLst>
          </p:cNvPr>
          <p:cNvSpPr/>
          <p:nvPr/>
        </p:nvSpPr>
        <p:spPr>
          <a:xfrm>
            <a:off x="2289485" y="410068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CC3D3B1-91BD-84AD-7783-AD882FA3F3FB}"/>
              </a:ext>
            </a:extLst>
          </p:cNvPr>
          <p:cNvSpPr/>
          <p:nvPr/>
        </p:nvSpPr>
        <p:spPr>
          <a:xfrm>
            <a:off x="3508070" y="407748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5283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thought.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1889760" y="1629708"/>
          <a:ext cx="84124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51206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ough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179644" y="4119391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9479614" y="41284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351E4EA-C60B-B16D-66F9-220EF09BBC7F}"/>
              </a:ext>
            </a:extLst>
          </p:cNvPr>
          <p:cNvSpPr/>
          <p:nvPr/>
        </p:nvSpPr>
        <p:spPr>
          <a:xfrm>
            <a:off x="2679669" y="41284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29761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cousin.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822910"/>
              </p:ext>
            </p:extLst>
          </p:nvPr>
        </p:nvGraphicFramePr>
        <p:xfrm>
          <a:off x="2552699" y="1617676"/>
          <a:ext cx="71323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25380219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516067148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911704" y="4084352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6748568" y="409343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351E4EA-C60B-B16D-66F9-220EF09BBC7F}"/>
              </a:ext>
            </a:extLst>
          </p:cNvPr>
          <p:cNvSpPr/>
          <p:nvPr/>
        </p:nvSpPr>
        <p:spPr>
          <a:xfrm>
            <a:off x="2914502" y="409343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B06FA05B-8185-14FA-43CA-00EEF83FE4A5}"/>
              </a:ext>
            </a:extLst>
          </p:cNvPr>
          <p:cNvSpPr/>
          <p:nvPr/>
        </p:nvSpPr>
        <p:spPr>
          <a:xfrm>
            <a:off x="7683021" y="409343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E68246CB-F906-50C7-CB0B-4380BD69AC93}"/>
              </a:ext>
            </a:extLst>
          </p:cNvPr>
          <p:cNvSpPr/>
          <p:nvPr/>
        </p:nvSpPr>
        <p:spPr>
          <a:xfrm>
            <a:off x="8749821" y="409343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575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young.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385528"/>
              </p:ext>
            </p:extLst>
          </p:nvPr>
        </p:nvGraphicFramePr>
        <p:xfrm>
          <a:off x="2697077" y="1617676"/>
          <a:ext cx="6901132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4732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ng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188429" y="4069787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7975788" y="407886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351E4EA-C60B-B16D-66F9-220EF09BBC7F}"/>
              </a:ext>
            </a:extLst>
          </p:cNvPr>
          <p:cNvSpPr/>
          <p:nvPr/>
        </p:nvSpPr>
        <p:spPr>
          <a:xfrm>
            <a:off x="3131070" y="407886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41594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touch.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781055"/>
              </p:ext>
            </p:extLst>
          </p:nvPr>
        </p:nvGraphicFramePr>
        <p:xfrm>
          <a:off x="2697077" y="1617676"/>
          <a:ext cx="6901132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4732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188429" y="4069787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7975788" y="407886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351E4EA-C60B-B16D-66F9-220EF09BBC7F}"/>
              </a:ext>
            </a:extLst>
          </p:cNvPr>
          <p:cNvSpPr/>
          <p:nvPr/>
        </p:nvSpPr>
        <p:spPr>
          <a:xfrm>
            <a:off x="3131070" y="407886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0851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E11048A-C8F2-8037-7687-0CEF20B4E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34100"/>
            <a:ext cx="12192000" cy="73465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9262D-DB05-2E47-954F-1D77E701EEA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Irregular Words</a:t>
            </a:r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DA0F6C-660E-FD59-5F61-B66DDE0565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Let’s learn some new words!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C25927-3DD5-509E-2214-E6273839ED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noFill/>
              </a:rPr>
              <a:t>Giraffe and Sloth with plants around them; Sloth is hanging on Giraffe's neck.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F6A501-8FAB-A8B4-5458-507924AF5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535" y="6265660"/>
            <a:ext cx="2334861" cy="4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72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Temporary Heart Word </a:t>
            </a:r>
            <a:r>
              <a:rPr lang="en-US" i="0" dirty="0">
                <a:noFill/>
              </a:rPr>
              <a:t>for</a:t>
            </a:r>
            <a:r>
              <a:rPr lang="en-US" dirty="0">
                <a:noFill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4549481" y="1620116"/>
          <a:ext cx="30175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F22462E7-BA54-AE9D-E8A1-0E945044BD94}"/>
              </a:ext>
            </a:extLst>
          </p:cNvPr>
          <p:cNvSpPr/>
          <p:nvPr/>
        </p:nvSpPr>
        <p:spPr>
          <a:xfrm>
            <a:off x="6052599" y="412657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D5DD4B21-0293-9E05-A601-F33E26760BE6}"/>
              </a:ext>
            </a:extLst>
          </p:cNvPr>
          <p:cNvSpPr/>
          <p:nvPr/>
        </p:nvSpPr>
        <p:spPr>
          <a:xfrm>
            <a:off x="4640894" y="4134593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7144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into.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4004911" y="1605643"/>
          <a:ext cx="4209448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7608">
                  <a:extLst>
                    <a:ext uri="{9D8B030D-6E8A-4147-A177-3AD203B41FA5}">
                      <a16:colId xmlns:a16="http://schemas.microsoft.com/office/drawing/2014/main" val="342587484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4235842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244799" y="4058923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A7053FFF-B78B-A55E-321C-AB3F650DADCF}"/>
              </a:ext>
            </a:extLst>
          </p:cNvPr>
          <p:cNvSpPr/>
          <p:nvPr/>
        </p:nvSpPr>
        <p:spPr>
          <a:xfrm>
            <a:off x="4063727" y="406800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B3BCBB17-0434-7922-A26A-3CD01229CC44}"/>
              </a:ext>
            </a:extLst>
          </p:cNvPr>
          <p:cNvSpPr/>
          <p:nvPr/>
        </p:nvSpPr>
        <p:spPr>
          <a:xfrm>
            <a:off x="6201339" y="406800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92C17F1F-104C-D92E-E7D6-8D38D403F411}"/>
              </a:ext>
            </a:extLst>
          </p:cNvPr>
          <p:cNvSpPr/>
          <p:nvPr/>
        </p:nvSpPr>
        <p:spPr>
          <a:xfrm>
            <a:off x="5126518" y="406800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468110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two.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4140869" y="1593611"/>
          <a:ext cx="40233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C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197704" y="405500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4322201" y="406408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1FA918F9-E115-A74D-2719-272E97A67263}"/>
              </a:ext>
            </a:extLst>
          </p:cNvPr>
          <p:cNvSpPr/>
          <p:nvPr/>
        </p:nvSpPr>
        <p:spPr>
          <a:xfrm>
            <a:off x="5689747" y="4075056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44709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been.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491162" y="1605644"/>
          <a:ext cx="53035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832915" y="40866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838134" y="4077591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43080890-5240-E9B7-2EB5-9D63674AB783}"/>
              </a:ext>
            </a:extLst>
          </p:cNvPr>
          <p:cNvSpPr/>
          <p:nvPr/>
        </p:nvSpPr>
        <p:spPr>
          <a:xfrm>
            <a:off x="7867505" y="40866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193CC-99DA-EF38-CBAB-F8AD1F36CCF8}"/>
              </a:ext>
            </a:extLst>
          </p:cNvPr>
          <p:cNvSpPr txBox="1"/>
          <p:nvPr/>
        </p:nvSpPr>
        <p:spPr>
          <a:xfrm>
            <a:off x="488731" y="70944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8894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very.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476019"/>
              </p:ext>
            </p:extLst>
          </p:nvPr>
        </p:nvGraphicFramePr>
        <p:xfrm>
          <a:off x="3753809" y="1615372"/>
          <a:ext cx="47548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4095562" y="409639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799223" y="410677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43080890-5240-E9B7-2EB5-9D63674AB783}"/>
              </a:ext>
            </a:extLst>
          </p:cNvPr>
          <p:cNvSpPr/>
          <p:nvPr/>
        </p:nvSpPr>
        <p:spPr>
          <a:xfrm>
            <a:off x="7585403" y="40866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22632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nothing.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338904"/>
              </p:ext>
            </p:extLst>
          </p:nvPr>
        </p:nvGraphicFramePr>
        <p:xfrm>
          <a:off x="2043788" y="1600525"/>
          <a:ext cx="8295249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797169">
                  <a:extLst>
                    <a:ext uri="{9D8B030D-6E8A-4147-A177-3AD203B41FA5}">
                      <a16:colId xmlns:a16="http://schemas.microsoft.com/office/drawing/2014/main" val="115402493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5351775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ng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3583621" y="4083399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6899602" y="409247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5334557" y="409247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351E4EA-C60B-B16D-66F9-220EF09BBC7F}"/>
              </a:ext>
            </a:extLst>
          </p:cNvPr>
          <p:cNvSpPr/>
          <p:nvPr/>
        </p:nvSpPr>
        <p:spPr>
          <a:xfrm>
            <a:off x="2412248" y="409247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22567C42-E5C8-59F8-6F3A-5052AFF7C237}"/>
              </a:ext>
            </a:extLst>
          </p:cNvPr>
          <p:cNvSpPr/>
          <p:nvPr/>
        </p:nvSpPr>
        <p:spPr>
          <a:xfrm>
            <a:off x="8627883" y="409247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5655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000" b="0" i="0" dirty="0">
                <a:latin typeface="+mn-lt"/>
              </a:rPr>
              <a:t>Temporary Heart Word about.</a:t>
            </a:r>
            <a:endParaRPr lang="en-US" sz="1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2993272" y="1593451"/>
          <a:ext cx="62179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8864014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3733850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4655620" y="409959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d Heart - Non-Decodable" descr="Red Heart - Non-Decodable">
            <a:extLst>
              <a:ext uri="{FF2B5EF4-FFF2-40B4-BE49-F238E27FC236}">
                <a16:creationId xmlns:a16="http://schemas.microsoft.com/office/drawing/2014/main" id="{3D25B747-0236-AC0E-7391-B5F411A37EA9}"/>
              </a:ext>
            </a:extLst>
          </p:cNvPr>
          <p:cNvSpPr/>
          <p:nvPr/>
        </p:nvSpPr>
        <p:spPr>
          <a:xfrm>
            <a:off x="3281092" y="4090513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62D2FDCD-AE15-5640-FB45-A58342D8B773}"/>
              </a:ext>
            </a:extLst>
          </p:cNvPr>
          <p:cNvSpPr/>
          <p:nvPr/>
        </p:nvSpPr>
        <p:spPr>
          <a:xfrm>
            <a:off x="6616054" y="409959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Green Circle - decodable" descr="Green Circle - decodable">
            <a:extLst>
              <a:ext uri="{FF2B5EF4-FFF2-40B4-BE49-F238E27FC236}">
                <a16:creationId xmlns:a16="http://schemas.microsoft.com/office/drawing/2014/main" id="{FC17727C-317E-1222-9C90-42AC89746822}"/>
              </a:ext>
            </a:extLst>
          </p:cNvPr>
          <p:cNvSpPr/>
          <p:nvPr/>
        </p:nvSpPr>
        <p:spPr>
          <a:xfrm>
            <a:off x="8297847" y="409959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11115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latin typeface="+mn-lt"/>
              </a:rPr>
              <a:t>Temporary Heart Word around.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2389850" y="1617835"/>
          <a:ext cx="75895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88640141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93733850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75665499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3919962" y="411787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d Heart - Non-Decodable" descr="Red Heart - Non-Decodable">
            <a:extLst>
              <a:ext uri="{FF2B5EF4-FFF2-40B4-BE49-F238E27FC236}">
                <a16:creationId xmlns:a16="http://schemas.microsoft.com/office/drawing/2014/main" id="{3D25B747-0236-AC0E-7391-B5F411A37EA9}"/>
              </a:ext>
            </a:extLst>
          </p:cNvPr>
          <p:cNvSpPr/>
          <p:nvPr/>
        </p:nvSpPr>
        <p:spPr>
          <a:xfrm>
            <a:off x="2662172" y="4108801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62D2FDCD-AE15-5640-FB45-A58342D8B773}"/>
              </a:ext>
            </a:extLst>
          </p:cNvPr>
          <p:cNvSpPr/>
          <p:nvPr/>
        </p:nvSpPr>
        <p:spPr>
          <a:xfrm>
            <a:off x="5830247" y="411787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Green Circle - decodable" descr="Green Circle - decodable">
            <a:extLst>
              <a:ext uri="{FF2B5EF4-FFF2-40B4-BE49-F238E27FC236}">
                <a16:creationId xmlns:a16="http://schemas.microsoft.com/office/drawing/2014/main" id="{FC17727C-317E-1222-9C90-42AC89746822}"/>
              </a:ext>
            </a:extLst>
          </p:cNvPr>
          <p:cNvSpPr/>
          <p:nvPr/>
        </p:nvSpPr>
        <p:spPr>
          <a:xfrm>
            <a:off x="7598498" y="411787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86E0C9D5-C0EC-1496-ED7F-85B82C47DC26}"/>
              </a:ext>
            </a:extLst>
          </p:cNvPr>
          <p:cNvSpPr/>
          <p:nvPr/>
        </p:nvSpPr>
        <p:spPr>
          <a:xfrm>
            <a:off x="8890106" y="411787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24832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000" b="0" dirty="0">
                <a:latin typeface="+mn-lt"/>
              </a:rPr>
              <a:t>Temporary Heart Word away.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3267901" y="1593451"/>
          <a:ext cx="56692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886401411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ay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5200105" y="409959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d Heart - Non-Decodable" descr="Red Heart - Non-Decodable">
            <a:extLst>
              <a:ext uri="{FF2B5EF4-FFF2-40B4-BE49-F238E27FC236}">
                <a16:creationId xmlns:a16="http://schemas.microsoft.com/office/drawing/2014/main" id="{3D25B747-0236-AC0E-7391-B5F411A37EA9}"/>
              </a:ext>
            </a:extLst>
          </p:cNvPr>
          <p:cNvSpPr/>
          <p:nvPr/>
        </p:nvSpPr>
        <p:spPr>
          <a:xfrm>
            <a:off x="3540223" y="4090513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62D2FDCD-AE15-5640-FB45-A58342D8B773}"/>
              </a:ext>
            </a:extLst>
          </p:cNvPr>
          <p:cNvSpPr/>
          <p:nvPr/>
        </p:nvSpPr>
        <p:spPr>
          <a:xfrm>
            <a:off x="7408716" y="409959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018467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women.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295257"/>
              </p:ext>
            </p:extLst>
          </p:nvPr>
        </p:nvGraphicFramePr>
        <p:xfrm>
          <a:off x="2384258" y="1605643"/>
          <a:ext cx="74980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99774842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2906486" y="408065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249968" y="4071575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006621" y="408065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052CA034-B7CE-853E-860E-1C62F76995EE}"/>
              </a:ext>
            </a:extLst>
          </p:cNvPr>
          <p:cNvSpPr/>
          <p:nvPr/>
        </p:nvSpPr>
        <p:spPr>
          <a:xfrm>
            <a:off x="8962379" y="408065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reen Circle - decodable" descr="Green Circle - decodable">
            <a:extLst>
              <a:ext uri="{FF2B5EF4-FFF2-40B4-BE49-F238E27FC236}">
                <a16:creationId xmlns:a16="http://schemas.microsoft.com/office/drawing/2014/main" id="{E2B21F54-7468-E335-9C4E-5E797BE6CA70}"/>
              </a:ext>
            </a:extLst>
          </p:cNvPr>
          <p:cNvSpPr/>
          <p:nvPr/>
        </p:nvSpPr>
        <p:spPr>
          <a:xfrm>
            <a:off x="7645903" y="409686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1574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woman.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949661"/>
              </p:ext>
            </p:extLst>
          </p:nvPr>
        </p:nvGraphicFramePr>
        <p:xfrm>
          <a:off x="2384258" y="1605643"/>
          <a:ext cx="74980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99774842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2906486" y="408065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249968" y="4071575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006621" y="408065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052CA034-B7CE-853E-860E-1C62F76995EE}"/>
              </a:ext>
            </a:extLst>
          </p:cNvPr>
          <p:cNvSpPr/>
          <p:nvPr/>
        </p:nvSpPr>
        <p:spPr>
          <a:xfrm>
            <a:off x="8962379" y="408065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reen Circle - decodable" descr="Green Circle - decodable">
            <a:extLst>
              <a:ext uri="{FF2B5EF4-FFF2-40B4-BE49-F238E27FC236}">
                <a16:creationId xmlns:a16="http://schemas.microsoft.com/office/drawing/2014/main" id="{0BC43B58-1A2B-66F1-4C16-34AD6BA39AEB}"/>
              </a:ext>
            </a:extLst>
          </p:cNvPr>
          <p:cNvSpPr/>
          <p:nvPr/>
        </p:nvSpPr>
        <p:spPr>
          <a:xfrm>
            <a:off x="7665358" y="408713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338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from.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17528"/>
              </p:ext>
            </p:extLst>
          </p:nvPr>
        </p:nvGraphicFramePr>
        <p:xfrm>
          <a:off x="3623510" y="1605643"/>
          <a:ext cx="49377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60713621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630391034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4629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784790" y="413922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729851" y="4130146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EEF6B0E-FE27-90A9-0DE8-EAD0286E5AA9}"/>
              </a:ext>
            </a:extLst>
          </p:cNvPr>
          <p:cNvSpPr/>
          <p:nvPr/>
        </p:nvSpPr>
        <p:spPr>
          <a:xfrm>
            <a:off x="4707211" y="413922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FA73FCE1-50BF-0203-542A-AFCC9ED92553}"/>
              </a:ext>
            </a:extLst>
          </p:cNvPr>
          <p:cNvSpPr/>
          <p:nvPr/>
        </p:nvSpPr>
        <p:spPr>
          <a:xfrm>
            <a:off x="7378222" y="413922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022335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buy.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4297277" y="1605645"/>
          <a:ext cx="36576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uy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391585" y="4104298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4647050" y="406524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82921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guy.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835744"/>
              </p:ext>
            </p:extLst>
          </p:nvPr>
        </p:nvGraphicFramePr>
        <p:xfrm>
          <a:off x="4297277" y="1605645"/>
          <a:ext cx="36576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uy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391585" y="4104298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4647050" y="406524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9955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anyone.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693705"/>
              </p:ext>
            </p:extLst>
          </p:nvPr>
        </p:nvGraphicFramePr>
        <p:xfrm>
          <a:off x="2264196" y="1605645"/>
          <a:ext cx="76809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94616474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37469603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93603881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93024940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391585" y="4115647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3898020" y="412472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ADAFD284-6D8D-ED78-05D6-47F22BBB2C0C}"/>
              </a:ext>
            </a:extLst>
          </p:cNvPr>
          <p:cNvSpPr/>
          <p:nvPr/>
        </p:nvSpPr>
        <p:spPr>
          <a:xfrm>
            <a:off x="2545917" y="4115647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7C92986E-2950-7179-90AB-A5A86A3E8493}"/>
              </a:ext>
            </a:extLst>
          </p:cNvPr>
          <p:cNvSpPr/>
          <p:nvPr/>
        </p:nvSpPr>
        <p:spPr>
          <a:xfrm>
            <a:off x="5162616" y="412472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7B793F35-D84D-1E54-540F-0DEFCE7BFA0D}"/>
              </a:ext>
            </a:extLst>
          </p:cNvPr>
          <p:cNvSpPr/>
          <p:nvPr/>
        </p:nvSpPr>
        <p:spPr>
          <a:xfrm>
            <a:off x="7730719" y="412472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range Heart - temporarily" descr="Orange Heart - temporarily">
            <a:extLst>
              <a:ext uri="{FF2B5EF4-FFF2-40B4-BE49-F238E27FC236}">
                <a16:creationId xmlns:a16="http://schemas.microsoft.com/office/drawing/2014/main" id="{12568360-8611-8AA2-1B90-7524AA6AE479}"/>
              </a:ext>
            </a:extLst>
          </p:cNvPr>
          <p:cNvSpPr/>
          <p:nvPr/>
        </p:nvSpPr>
        <p:spPr>
          <a:xfrm>
            <a:off x="8936990" y="4115647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47196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anything.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742840"/>
              </p:ext>
            </p:extLst>
          </p:nvPr>
        </p:nvGraphicFramePr>
        <p:xfrm>
          <a:off x="960690" y="1605645"/>
          <a:ext cx="100584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94616474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37469603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93603881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93024940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ng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2594514" y="412472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ADAFD284-6D8D-ED78-05D6-47F22BBB2C0C}"/>
              </a:ext>
            </a:extLst>
          </p:cNvPr>
          <p:cNvSpPr/>
          <p:nvPr/>
        </p:nvSpPr>
        <p:spPr>
          <a:xfrm>
            <a:off x="1242411" y="4115647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7C92986E-2950-7179-90AB-A5A86A3E8493}"/>
              </a:ext>
            </a:extLst>
          </p:cNvPr>
          <p:cNvSpPr/>
          <p:nvPr/>
        </p:nvSpPr>
        <p:spPr>
          <a:xfrm>
            <a:off x="3859110" y="412472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7B793F35-D84D-1E54-540F-0DEFCE7BFA0D}"/>
              </a:ext>
            </a:extLst>
          </p:cNvPr>
          <p:cNvSpPr/>
          <p:nvPr/>
        </p:nvSpPr>
        <p:spPr>
          <a:xfrm>
            <a:off x="7390251" y="41052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reen Circle - decodable" descr="Green Circle - decodable">
            <a:extLst>
              <a:ext uri="{FF2B5EF4-FFF2-40B4-BE49-F238E27FC236}">
                <a16:creationId xmlns:a16="http://schemas.microsoft.com/office/drawing/2014/main" id="{8E96DF11-E4E4-0DD0-6F43-F07FC2D3BB11}"/>
              </a:ext>
            </a:extLst>
          </p:cNvPr>
          <p:cNvSpPr/>
          <p:nvPr/>
        </p:nvSpPr>
        <p:spPr>
          <a:xfrm>
            <a:off x="9303358" y="40922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reen Circle - decodable" descr="Green Circle - decodable">
            <a:extLst>
              <a:ext uri="{FF2B5EF4-FFF2-40B4-BE49-F238E27FC236}">
                <a16:creationId xmlns:a16="http://schemas.microsoft.com/office/drawing/2014/main" id="{C091EEBC-42B6-3E66-C352-1238F9B9A92C}"/>
              </a:ext>
            </a:extLst>
          </p:cNvPr>
          <p:cNvSpPr/>
          <p:nvPr/>
        </p:nvSpPr>
        <p:spPr>
          <a:xfrm>
            <a:off x="5519298" y="409230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22323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says.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900157"/>
              </p:ext>
            </p:extLst>
          </p:nvPr>
        </p:nvGraphicFramePr>
        <p:xfrm>
          <a:off x="3908171" y="1605645"/>
          <a:ext cx="43891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46164741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ay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4102302" y="408581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ADAFD284-6D8D-ED78-05D6-47F22BBB2C0C}"/>
              </a:ext>
            </a:extLst>
          </p:cNvPr>
          <p:cNvSpPr/>
          <p:nvPr/>
        </p:nvSpPr>
        <p:spPr>
          <a:xfrm>
            <a:off x="5736590" y="412537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7C92986E-2950-7179-90AB-A5A86A3E8493}"/>
              </a:ext>
            </a:extLst>
          </p:cNvPr>
          <p:cNvSpPr/>
          <p:nvPr/>
        </p:nvSpPr>
        <p:spPr>
          <a:xfrm>
            <a:off x="7545894" y="409554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24969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busy.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303626"/>
              </p:ext>
            </p:extLst>
          </p:nvPr>
        </p:nvGraphicFramePr>
        <p:xfrm>
          <a:off x="3723345" y="1615373"/>
          <a:ext cx="47548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4616474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7364993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4082847" y="408581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ADAFD284-6D8D-ED78-05D6-47F22BBB2C0C}"/>
              </a:ext>
            </a:extLst>
          </p:cNvPr>
          <p:cNvSpPr/>
          <p:nvPr/>
        </p:nvSpPr>
        <p:spPr>
          <a:xfrm>
            <a:off x="5279389" y="4135102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7C92986E-2950-7179-90AB-A5A86A3E8493}"/>
              </a:ext>
            </a:extLst>
          </p:cNvPr>
          <p:cNvSpPr/>
          <p:nvPr/>
        </p:nvSpPr>
        <p:spPr>
          <a:xfrm>
            <a:off x="6466123" y="408581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reen Circle - decodable" descr="Green Circle - decodable">
            <a:extLst>
              <a:ext uri="{FF2B5EF4-FFF2-40B4-BE49-F238E27FC236}">
                <a16:creationId xmlns:a16="http://schemas.microsoft.com/office/drawing/2014/main" id="{D24E7B64-4806-11DD-1AB8-7D693F3C4878}"/>
              </a:ext>
            </a:extLst>
          </p:cNvPr>
          <p:cNvSpPr/>
          <p:nvPr/>
        </p:nvSpPr>
        <p:spPr>
          <a:xfrm>
            <a:off x="7523195" y="40825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60230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business.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222626"/>
              </p:ext>
            </p:extLst>
          </p:nvPr>
        </p:nvGraphicFramePr>
        <p:xfrm>
          <a:off x="1748630" y="1615372"/>
          <a:ext cx="87782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461647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7364993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20368650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20867245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81456302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2117861" y="410494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ADAFD284-6D8D-ED78-05D6-47F22BBB2C0C}"/>
              </a:ext>
            </a:extLst>
          </p:cNvPr>
          <p:cNvSpPr/>
          <p:nvPr/>
        </p:nvSpPr>
        <p:spPr>
          <a:xfrm>
            <a:off x="3294947" y="4095867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7C92986E-2950-7179-90AB-A5A86A3E8493}"/>
              </a:ext>
            </a:extLst>
          </p:cNvPr>
          <p:cNvSpPr/>
          <p:nvPr/>
        </p:nvSpPr>
        <p:spPr>
          <a:xfrm>
            <a:off x="4481682" y="410494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reen Circle - decodable" descr="Green Circle - decodable">
            <a:extLst>
              <a:ext uri="{FF2B5EF4-FFF2-40B4-BE49-F238E27FC236}">
                <a16:creationId xmlns:a16="http://schemas.microsoft.com/office/drawing/2014/main" id="{D24E7B64-4806-11DD-1AB8-7D693F3C4878}"/>
              </a:ext>
            </a:extLst>
          </p:cNvPr>
          <p:cNvSpPr/>
          <p:nvPr/>
        </p:nvSpPr>
        <p:spPr>
          <a:xfrm>
            <a:off x="6492064" y="410494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CCBBB24B-3AFA-70E5-AA2A-59F13DE71100}"/>
              </a:ext>
            </a:extLst>
          </p:cNvPr>
          <p:cNvSpPr/>
          <p:nvPr/>
        </p:nvSpPr>
        <p:spPr>
          <a:xfrm>
            <a:off x="7772872" y="410494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reen Circle - decodable" descr="Green Circle - decodable">
            <a:extLst>
              <a:ext uri="{FF2B5EF4-FFF2-40B4-BE49-F238E27FC236}">
                <a16:creationId xmlns:a16="http://schemas.microsoft.com/office/drawing/2014/main" id="{93B71F43-92D4-536F-7337-D06634718543}"/>
              </a:ext>
            </a:extLst>
          </p:cNvPr>
          <p:cNvSpPr/>
          <p:nvPr/>
        </p:nvSpPr>
        <p:spPr>
          <a:xfrm>
            <a:off x="9319570" y="410494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range Heart - temporarily" descr="Orange Heart - temporarily">
            <a:extLst>
              <a:ext uri="{FF2B5EF4-FFF2-40B4-BE49-F238E27FC236}">
                <a16:creationId xmlns:a16="http://schemas.microsoft.com/office/drawing/2014/main" id="{A4DC156B-89FD-4EB2-06EB-DD297C2AFAE1}"/>
              </a:ext>
            </a:extLst>
          </p:cNvPr>
          <p:cNvSpPr/>
          <p:nvPr/>
        </p:nvSpPr>
        <p:spPr>
          <a:xfrm>
            <a:off x="5344241" y="4095867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94291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above.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099382"/>
              </p:ext>
            </p:extLst>
          </p:nvPr>
        </p:nvGraphicFramePr>
        <p:xfrm>
          <a:off x="2913648" y="1605643"/>
          <a:ext cx="64008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99774842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4554812" y="408814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790011" y="4079067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7125559" y="408814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F081617B-4143-C82F-3AEA-E65F0BB7A823}"/>
              </a:ext>
            </a:extLst>
          </p:cNvPr>
          <p:cNvSpPr/>
          <p:nvPr/>
        </p:nvSpPr>
        <p:spPr>
          <a:xfrm>
            <a:off x="3335612" y="410435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9065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among.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765440"/>
              </p:ext>
            </p:extLst>
          </p:nvPr>
        </p:nvGraphicFramePr>
        <p:xfrm>
          <a:off x="2573181" y="1605644"/>
          <a:ext cx="71323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ng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4486720" y="40764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945654" y="406739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8039960" y="40764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F081617B-4143-C82F-3AEA-E65F0BB7A823}"/>
              </a:ext>
            </a:extLst>
          </p:cNvPr>
          <p:cNvSpPr/>
          <p:nvPr/>
        </p:nvSpPr>
        <p:spPr>
          <a:xfrm>
            <a:off x="2917323" y="40764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83263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because.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191099"/>
              </p:ext>
            </p:extLst>
          </p:nvPr>
        </p:nvGraphicFramePr>
        <p:xfrm>
          <a:off x="1726874" y="1605644"/>
          <a:ext cx="87782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1877951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445561159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377766" y="410046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675228" y="4091389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8506887" y="410046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F081617B-4143-C82F-3AEA-E65F0BB7A823}"/>
              </a:ext>
            </a:extLst>
          </p:cNvPr>
          <p:cNvSpPr/>
          <p:nvPr/>
        </p:nvSpPr>
        <p:spPr>
          <a:xfrm>
            <a:off x="2071016" y="410046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00C4CCC0-843B-E8E3-19E4-AB0D82B75D1E}"/>
              </a:ext>
            </a:extLst>
          </p:cNvPr>
          <p:cNvSpPr/>
          <p:nvPr/>
        </p:nvSpPr>
        <p:spPr>
          <a:xfrm>
            <a:off x="4668302" y="410046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576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Temporary Heart Word </a:t>
            </a:r>
            <a:r>
              <a:rPr lang="en-US" i="0" dirty="0">
                <a:noFill/>
              </a:rPr>
              <a:t>your</a:t>
            </a:r>
            <a:r>
              <a:rPr lang="en-US" dirty="0">
                <a:noFill/>
              </a:rPr>
              <a:t>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3828740" y="1598386"/>
          <a:ext cx="45720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our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173817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6418107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66681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other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298657" y="1605645"/>
          <a:ext cx="56692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3576198" y="4090789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7578747" y="409986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5312798" y="409986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66304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another.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781266"/>
              </p:ext>
            </p:extLst>
          </p:nvPr>
        </p:nvGraphicFramePr>
        <p:xfrm>
          <a:off x="2082700" y="1615372"/>
          <a:ext cx="82296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67050869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1300214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957526" y="4095328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522F67AC-EBCF-7E8A-6047-298F67DEB68E}"/>
              </a:ext>
            </a:extLst>
          </p:cNvPr>
          <p:cNvSpPr/>
          <p:nvPr/>
        </p:nvSpPr>
        <p:spPr>
          <a:xfrm>
            <a:off x="3697411" y="410440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2452867" y="410440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2C9C1A7A-4772-9272-60C6-B00230192FA6}"/>
              </a:ext>
            </a:extLst>
          </p:cNvPr>
          <p:cNvSpPr/>
          <p:nvPr/>
        </p:nvSpPr>
        <p:spPr>
          <a:xfrm>
            <a:off x="6661105" y="410440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FF086BAF-6EED-FD96-F1B3-8F912ED160ED}"/>
              </a:ext>
            </a:extLst>
          </p:cNvPr>
          <p:cNvSpPr/>
          <p:nvPr/>
        </p:nvSpPr>
        <p:spPr>
          <a:xfrm>
            <a:off x="8879011" y="410440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70804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always.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1593613"/>
          <a:ext cx="73152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946164741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337469603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3024940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ay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10" name="Orange Heart - temporarily" descr="Orange Heart - temporarily">
            <a:extLst>
              <a:ext uri="{FF2B5EF4-FFF2-40B4-BE49-F238E27FC236}">
                <a16:creationId xmlns:a16="http://schemas.microsoft.com/office/drawing/2014/main" id="{57536691-BC31-D47B-07C2-F2B4004CE30A}"/>
              </a:ext>
            </a:extLst>
          </p:cNvPr>
          <p:cNvSpPr/>
          <p:nvPr/>
        </p:nvSpPr>
        <p:spPr>
          <a:xfrm>
            <a:off x="2706674" y="4092810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3805343" y="411269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7C92986E-2950-7179-90AB-A5A86A3E8493}"/>
              </a:ext>
            </a:extLst>
          </p:cNvPr>
          <p:cNvSpPr/>
          <p:nvPr/>
        </p:nvSpPr>
        <p:spPr>
          <a:xfrm>
            <a:off x="5108917" y="411269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7B793F35-D84D-1E54-540F-0DEFCE7BFA0D}"/>
              </a:ext>
            </a:extLst>
          </p:cNvPr>
          <p:cNvSpPr/>
          <p:nvPr/>
        </p:nvSpPr>
        <p:spPr>
          <a:xfrm>
            <a:off x="7322217" y="411269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reen Circle - decodable" descr="Green Circle - decodable">
            <a:extLst>
              <a:ext uri="{FF2B5EF4-FFF2-40B4-BE49-F238E27FC236}">
                <a16:creationId xmlns:a16="http://schemas.microsoft.com/office/drawing/2014/main" id="{5BA19276-3FE4-BCDC-160C-BE9199DDEBEA}"/>
              </a:ext>
            </a:extLst>
          </p:cNvPr>
          <p:cNvSpPr/>
          <p:nvPr/>
        </p:nvSpPr>
        <p:spPr>
          <a:xfrm>
            <a:off x="8984332" y="411269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25893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8" y="6858000"/>
            <a:ext cx="8545511" cy="461665"/>
          </a:xfrm>
        </p:spPr>
        <p:txBody>
          <a:bodyPr/>
          <a:lstStyle/>
          <a:p>
            <a:r>
              <a:rPr lang="en-US" dirty="0"/>
              <a:t>Temporary Heart Word almost.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2627265" y="1605645"/>
          <a:ext cx="69494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94616474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37469603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3603881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3024940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10" name="Orange Heart - temporarily" descr="Orange Heart - temporarily">
            <a:extLst>
              <a:ext uri="{FF2B5EF4-FFF2-40B4-BE49-F238E27FC236}">
                <a16:creationId xmlns:a16="http://schemas.microsoft.com/office/drawing/2014/main" id="{57536691-BC31-D47B-07C2-F2B4004CE30A}"/>
              </a:ext>
            </a:extLst>
          </p:cNvPr>
          <p:cNvSpPr/>
          <p:nvPr/>
        </p:nvSpPr>
        <p:spPr>
          <a:xfrm>
            <a:off x="2895539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3994208" y="412472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7C92986E-2950-7179-90AB-A5A86A3E8493}"/>
              </a:ext>
            </a:extLst>
          </p:cNvPr>
          <p:cNvSpPr/>
          <p:nvPr/>
        </p:nvSpPr>
        <p:spPr>
          <a:xfrm>
            <a:off x="5297782" y="412472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7B793F35-D84D-1E54-540F-0DEFCE7BFA0D}"/>
              </a:ext>
            </a:extLst>
          </p:cNvPr>
          <p:cNvSpPr/>
          <p:nvPr/>
        </p:nvSpPr>
        <p:spPr>
          <a:xfrm>
            <a:off x="6829765" y="412472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reen Circle - decodable" descr="Green Circle - decodable">
            <a:extLst>
              <a:ext uri="{FF2B5EF4-FFF2-40B4-BE49-F238E27FC236}">
                <a16:creationId xmlns:a16="http://schemas.microsoft.com/office/drawing/2014/main" id="{7F6DEDC7-3436-3DFC-950B-67A20CA11E10}"/>
              </a:ext>
            </a:extLst>
          </p:cNvPr>
          <p:cNvSpPr/>
          <p:nvPr/>
        </p:nvSpPr>
        <p:spPr>
          <a:xfrm>
            <a:off x="7932424" y="412472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reen Circle - decodable" descr="Green Circle - decodable">
            <a:extLst>
              <a:ext uri="{FF2B5EF4-FFF2-40B4-BE49-F238E27FC236}">
                <a16:creationId xmlns:a16="http://schemas.microsoft.com/office/drawing/2014/main" id="{5BA19276-3FE4-BCDC-160C-BE9199DDEBEA}"/>
              </a:ext>
            </a:extLst>
          </p:cNvPr>
          <p:cNvSpPr/>
          <p:nvPr/>
        </p:nvSpPr>
        <p:spPr>
          <a:xfrm>
            <a:off x="8846825" y="412472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6245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both.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553209"/>
              </p:ext>
            </p:extLst>
          </p:nvPr>
        </p:nvGraphicFramePr>
        <p:xfrm>
          <a:off x="3668309" y="1615372"/>
          <a:ext cx="47548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200718" y="4119322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4038476" y="412840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FF086BAF-6EED-FD96-F1B3-8F912ED160ED}"/>
              </a:ext>
            </a:extLst>
          </p:cNvPr>
          <p:cNvSpPr/>
          <p:nvPr/>
        </p:nvSpPr>
        <p:spPr>
          <a:xfrm>
            <a:off x="6923752" y="412840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2106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only.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33345"/>
              </p:ext>
            </p:extLst>
          </p:nvPr>
        </p:nvGraphicFramePr>
        <p:xfrm>
          <a:off x="3726675" y="1615372"/>
          <a:ext cx="47548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0963963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259084" y="4114133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4096842" y="412321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FF086BAF-6EED-FD96-F1B3-8F912ED160ED}"/>
              </a:ext>
            </a:extLst>
          </p:cNvPr>
          <p:cNvSpPr/>
          <p:nvPr/>
        </p:nvSpPr>
        <p:spPr>
          <a:xfrm>
            <a:off x="6466552" y="412321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A9BBFDE-91D1-B5CB-BC06-EFD79249CEBE}"/>
              </a:ext>
            </a:extLst>
          </p:cNvPr>
          <p:cNvSpPr/>
          <p:nvPr/>
        </p:nvSpPr>
        <p:spPr>
          <a:xfrm>
            <a:off x="7523624" y="412321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2796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people.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779594"/>
              </p:ext>
            </p:extLst>
          </p:nvPr>
        </p:nvGraphicFramePr>
        <p:xfrm>
          <a:off x="2549628" y="1605644"/>
          <a:ext cx="71323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40963963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eo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908888" y="4104080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2919795" y="411315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FF086BAF-6EED-FD96-F1B3-8F912ED160ED}"/>
              </a:ext>
            </a:extLst>
          </p:cNvPr>
          <p:cNvSpPr/>
          <p:nvPr/>
        </p:nvSpPr>
        <p:spPr>
          <a:xfrm>
            <a:off x="6943207" y="411315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A9BBFDE-91D1-B5CB-BC06-EFD79249CEBE}"/>
              </a:ext>
            </a:extLst>
          </p:cNvPr>
          <p:cNvSpPr/>
          <p:nvPr/>
        </p:nvSpPr>
        <p:spPr>
          <a:xfrm>
            <a:off x="8438024" y="411315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92320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beauty.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370980"/>
              </p:ext>
            </p:extLst>
          </p:nvPr>
        </p:nvGraphicFramePr>
        <p:xfrm>
          <a:off x="2393986" y="1615372"/>
          <a:ext cx="74980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0963963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482820" y="4113483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2764153" y="412256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FF086BAF-6EED-FD96-F1B3-8F912ED160ED}"/>
              </a:ext>
            </a:extLst>
          </p:cNvPr>
          <p:cNvSpPr/>
          <p:nvPr/>
        </p:nvSpPr>
        <p:spPr>
          <a:xfrm>
            <a:off x="7877063" y="412256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A9BBFDE-91D1-B5CB-BC06-EFD79249CEBE}"/>
              </a:ext>
            </a:extLst>
          </p:cNvPr>
          <p:cNvSpPr/>
          <p:nvPr/>
        </p:nvSpPr>
        <p:spPr>
          <a:xfrm>
            <a:off x="9011957" y="412256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02597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beautiful.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002877"/>
              </p:ext>
            </p:extLst>
          </p:nvPr>
        </p:nvGraphicFramePr>
        <p:xfrm>
          <a:off x="1207213" y="1605645"/>
          <a:ext cx="97840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40963963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8817621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53982212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73200926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198769" y="4118021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1548196" y="4127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FF086BAF-6EED-FD96-F1B3-8F912ED160ED}"/>
              </a:ext>
            </a:extLst>
          </p:cNvPr>
          <p:cNvSpPr/>
          <p:nvPr/>
        </p:nvSpPr>
        <p:spPr>
          <a:xfrm>
            <a:off x="6661106" y="4127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A9BBFDE-91D1-B5CB-BC06-EFD79249CEBE}"/>
              </a:ext>
            </a:extLst>
          </p:cNvPr>
          <p:cNvSpPr/>
          <p:nvPr/>
        </p:nvSpPr>
        <p:spPr>
          <a:xfrm>
            <a:off x="7474987" y="4127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1C27BDB4-F15E-6CB8-1B81-37AC9A9B93E4}"/>
              </a:ext>
            </a:extLst>
          </p:cNvPr>
          <p:cNvSpPr/>
          <p:nvPr/>
        </p:nvSpPr>
        <p:spPr>
          <a:xfrm>
            <a:off x="8327779" y="4127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reen Circle - decodable" descr="Green Circle - decodable">
            <a:extLst>
              <a:ext uri="{FF2B5EF4-FFF2-40B4-BE49-F238E27FC236}">
                <a16:creationId xmlns:a16="http://schemas.microsoft.com/office/drawing/2014/main" id="{54477F60-E4FB-2531-170C-132BA4891DF6}"/>
              </a:ext>
            </a:extLst>
          </p:cNvPr>
          <p:cNvSpPr/>
          <p:nvPr/>
        </p:nvSpPr>
        <p:spPr>
          <a:xfrm>
            <a:off x="9297302" y="4127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reen Circle - decodable" descr="Green Circle - decodable">
            <a:extLst>
              <a:ext uri="{FF2B5EF4-FFF2-40B4-BE49-F238E27FC236}">
                <a16:creationId xmlns:a16="http://schemas.microsoft.com/office/drawing/2014/main" id="{1BFD6DE6-B929-2245-1BC8-34EFFA309029}"/>
              </a:ext>
            </a:extLst>
          </p:cNvPr>
          <p:cNvSpPr/>
          <p:nvPr/>
        </p:nvSpPr>
        <p:spPr>
          <a:xfrm>
            <a:off x="10344647" y="4127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26010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heart.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863120"/>
              </p:ext>
            </p:extLst>
          </p:nvPr>
        </p:nvGraphicFramePr>
        <p:xfrm>
          <a:off x="3376481" y="1605644"/>
          <a:ext cx="54864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066480" y="4118020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3717464" y="412709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FF086BAF-6EED-FD96-F1B3-8F912ED160ED}"/>
              </a:ext>
            </a:extLst>
          </p:cNvPr>
          <p:cNvSpPr/>
          <p:nvPr/>
        </p:nvSpPr>
        <p:spPr>
          <a:xfrm>
            <a:off x="8227259" y="407846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868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said.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29236"/>
              </p:ext>
            </p:extLst>
          </p:nvPr>
        </p:nvGraphicFramePr>
        <p:xfrm>
          <a:off x="4080710" y="1605643"/>
          <a:ext cx="41148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60713621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ai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4241990" y="413468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609535" y="4125606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7EEF6B0E-FE27-90A9-0DE8-EAD0286E5AA9}"/>
              </a:ext>
            </a:extLst>
          </p:cNvPr>
          <p:cNvSpPr/>
          <p:nvPr/>
        </p:nvSpPr>
        <p:spPr>
          <a:xfrm>
            <a:off x="7306032" y="413468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139515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7E7E7"/>
                </a:solidFill>
              </a:rPr>
              <a:t>Irregular Word toward.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627420"/>
              </p:ext>
            </p:extLst>
          </p:nvPr>
        </p:nvGraphicFramePr>
        <p:xfrm>
          <a:off x="2452353" y="1625100"/>
          <a:ext cx="73152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3137589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154011241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3449740" y="409694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2520961" y="410602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FF086BAF-6EED-FD96-F1B3-8F912ED160ED}"/>
              </a:ext>
            </a:extLst>
          </p:cNvPr>
          <p:cNvSpPr/>
          <p:nvPr/>
        </p:nvSpPr>
        <p:spPr>
          <a:xfrm>
            <a:off x="5114408" y="410602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6F173E3E-3EF4-D069-F995-91B54A72AC8F}"/>
              </a:ext>
            </a:extLst>
          </p:cNvPr>
          <p:cNvSpPr/>
          <p:nvPr/>
        </p:nvSpPr>
        <p:spPr>
          <a:xfrm>
            <a:off x="7173429" y="410602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178BD587-00C1-F81A-7876-ACAC6C7FA43F}"/>
              </a:ext>
            </a:extLst>
          </p:cNvPr>
          <p:cNvSpPr/>
          <p:nvPr/>
        </p:nvSpPr>
        <p:spPr>
          <a:xfrm>
            <a:off x="8866042" y="410602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56310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together.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575528"/>
              </p:ext>
            </p:extLst>
          </p:nvPr>
        </p:nvGraphicFramePr>
        <p:xfrm>
          <a:off x="1829782" y="1625100"/>
          <a:ext cx="85953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13758945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15401124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69643612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2827169" y="4082353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1898390" y="409143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FF086BAF-6EED-FD96-F1B3-8F912ED160ED}"/>
              </a:ext>
            </a:extLst>
          </p:cNvPr>
          <p:cNvSpPr/>
          <p:nvPr/>
        </p:nvSpPr>
        <p:spPr>
          <a:xfrm>
            <a:off x="4200007" y="409143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6F173E3E-3EF4-D069-F995-91B54A72AC8F}"/>
              </a:ext>
            </a:extLst>
          </p:cNvPr>
          <p:cNvSpPr/>
          <p:nvPr/>
        </p:nvSpPr>
        <p:spPr>
          <a:xfrm>
            <a:off x="5480815" y="409143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178BD587-00C1-F81A-7876-ACAC6C7FA43F}"/>
              </a:ext>
            </a:extLst>
          </p:cNvPr>
          <p:cNvSpPr/>
          <p:nvPr/>
        </p:nvSpPr>
        <p:spPr>
          <a:xfrm>
            <a:off x="7124790" y="409143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reen Circle - decodable" descr="Green Circle - decodable">
            <a:extLst>
              <a:ext uri="{FF2B5EF4-FFF2-40B4-BE49-F238E27FC236}">
                <a16:creationId xmlns:a16="http://schemas.microsoft.com/office/drawing/2014/main" id="{901BE6B8-3959-3DB7-0949-3B44F5466080}"/>
              </a:ext>
            </a:extLst>
          </p:cNvPr>
          <p:cNvSpPr/>
          <p:nvPr/>
        </p:nvSpPr>
        <p:spPr>
          <a:xfrm>
            <a:off x="9174083" y="409143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6162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someone.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412246"/>
              </p:ext>
            </p:extLst>
          </p:nvPr>
        </p:nvGraphicFramePr>
        <p:xfrm>
          <a:off x="1567135" y="1615372"/>
          <a:ext cx="91440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137589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15401124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69643612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287245831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2749347" y="4112507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1733019" y="410731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FF086BAF-6EED-FD96-F1B3-8F912ED160ED}"/>
              </a:ext>
            </a:extLst>
          </p:cNvPr>
          <p:cNvSpPr/>
          <p:nvPr/>
        </p:nvSpPr>
        <p:spPr>
          <a:xfrm>
            <a:off x="4384833" y="412158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reen Circle - decodable" descr="Green Circle - decodable">
            <a:extLst>
              <a:ext uri="{FF2B5EF4-FFF2-40B4-BE49-F238E27FC236}">
                <a16:creationId xmlns:a16="http://schemas.microsoft.com/office/drawing/2014/main" id="{901BE6B8-3959-3DB7-0949-3B44F5466080}"/>
              </a:ext>
            </a:extLst>
          </p:cNvPr>
          <p:cNvSpPr/>
          <p:nvPr/>
        </p:nvSpPr>
        <p:spPr>
          <a:xfrm>
            <a:off x="8502874" y="412158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range Heart - temporarily" descr="Orange Heart - temporarily">
            <a:extLst>
              <a:ext uri="{FF2B5EF4-FFF2-40B4-BE49-F238E27FC236}">
                <a16:creationId xmlns:a16="http://schemas.microsoft.com/office/drawing/2014/main" id="{874A0106-A1DA-E8B7-3F75-6D6621BA4545}"/>
              </a:ext>
            </a:extLst>
          </p:cNvPr>
          <p:cNvSpPr/>
          <p:nvPr/>
        </p:nvSpPr>
        <p:spPr>
          <a:xfrm>
            <a:off x="9691653" y="4112507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ange Heart - temporarily" descr="Orange Heart - temporarily">
            <a:extLst>
              <a:ext uri="{FF2B5EF4-FFF2-40B4-BE49-F238E27FC236}">
                <a16:creationId xmlns:a16="http://schemas.microsoft.com/office/drawing/2014/main" id="{B6499C36-BB73-1897-C03B-EA80834CFF60}"/>
              </a:ext>
            </a:extLst>
          </p:cNvPr>
          <p:cNvSpPr/>
          <p:nvPr/>
        </p:nvSpPr>
        <p:spPr>
          <a:xfrm>
            <a:off x="7149492" y="4112507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ange Heart - temporarily" descr="Orange Heart - temporarily">
            <a:extLst>
              <a:ext uri="{FF2B5EF4-FFF2-40B4-BE49-F238E27FC236}">
                <a16:creationId xmlns:a16="http://schemas.microsoft.com/office/drawing/2014/main" id="{212B4115-5D10-6A07-1B57-1316B15950CD}"/>
              </a:ext>
            </a:extLst>
          </p:cNvPr>
          <p:cNvSpPr/>
          <p:nvPr/>
        </p:nvSpPr>
        <p:spPr>
          <a:xfrm>
            <a:off x="5852470" y="4112507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98746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everyone.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210214"/>
              </p:ext>
            </p:extLst>
          </p:nvPr>
        </p:nvGraphicFramePr>
        <p:xfrm>
          <a:off x="1275306" y="1615372"/>
          <a:ext cx="96926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137589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15401124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69643612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287245831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1441190" y="412385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FF086BAF-6EED-FD96-F1B3-8F912ED160ED}"/>
              </a:ext>
            </a:extLst>
          </p:cNvPr>
          <p:cNvSpPr/>
          <p:nvPr/>
        </p:nvSpPr>
        <p:spPr>
          <a:xfrm>
            <a:off x="4589115" y="412385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reen Circle - decodable" descr="Green Circle - decodable">
            <a:extLst>
              <a:ext uri="{FF2B5EF4-FFF2-40B4-BE49-F238E27FC236}">
                <a16:creationId xmlns:a16="http://schemas.microsoft.com/office/drawing/2014/main" id="{901BE6B8-3959-3DB7-0949-3B44F5466080}"/>
              </a:ext>
            </a:extLst>
          </p:cNvPr>
          <p:cNvSpPr/>
          <p:nvPr/>
        </p:nvSpPr>
        <p:spPr>
          <a:xfrm>
            <a:off x="8814160" y="413358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range Heart - temporarily" descr="Orange Heart - temporarily">
            <a:extLst>
              <a:ext uri="{FF2B5EF4-FFF2-40B4-BE49-F238E27FC236}">
                <a16:creationId xmlns:a16="http://schemas.microsoft.com/office/drawing/2014/main" id="{874A0106-A1DA-E8B7-3F75-6D6621BA4545}"/>
              </a:ext>
            </a:extLst>
          </p:cNvPr>
          <p:cNvSpPr/>
          <p:nvPr/>
        </p:nvSpPr>
        <p:spPr>
          <a:xfrm>
            <a:off x="10002938" y="4124505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ange Heart - temporarily" descr="Orange Heart - temporarily">
            <a:extLst>
              <a:ext uri="{FF2B5EF4-FFF2-40B4-BE49-F238E27FC236}">
                <a16:creationId xmlns:a16="http://schemas.microsoft.com/office/drawing/2014/main" id="{B6499C36-BB73-1897-C03B-EA80834CFF60}"/>
              </a:ext>
            </a:extLst>
          </p:cNvPr>
          <p:cNvSpPr/>
          <p:nvPr/>
        </p:nvSpPr>
        <p:spPr>
          <a:xfrm>
            <a:off x="7363501" y="4124505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8967D19-3A5E-23A9-EBE7-62A82FE618A2}"/>
              </a:ext>
            </a:extLst>
          </p:cNvPr>
          <p:cNvSpPr/>
          <p:nvPr/>
        </p:nvSpPr>
        <p:spPr>
          <a:xfrm>
            <a:off x="6200663" y="413358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60231EF4-69C2-584C-D8F6-50EA0CD83EFD}"/>
              </a:ext>
            </a:extLst>
          </p:cNvPr>
          <p:cNvSpPr/>
          <p:nvPr/>
        </p:nvSpPr>
        <p:spPr>
          <a:xfrm>
            <a:off x="2909472" y="412385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40308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learn.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347838"/>
              </p:ext>
            </p:extLst>
          </p:nvPr>
        </p:nvGraphicFramePr>
        <p:xfrm>
          <a:off x="3386208" y="1605644"/>
          <a:ext cx="54864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4075921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FEC57384-BE6C-90E0-F031-B1836D2A6F09}"/>
              </a:ext>
            </a:extLst>
          </p:cNvPr>
          <p:cNvSpPr/>
          <p:nvPr/>
        </p:nvSpPr>
        <p:spPr>
          <a:xfrm>
            <a:off x="3454816" y="407521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ange Heart - temporarily" descr="Orange Heart - temporarily">
            <a:extLst>
              <a:ext uri="{FF2B5EF4-FFF2-40B4-BE49-F238E27FC236}">
                <a16:creationId xmlns:a16="http://schemas.microsoft.com/office/drawing/2014/main" id="{B6499C36-BB73-1897-C03B-EA80834CFF60}"/>
              </a:ext>
            </a:extLst>
          </p:cNvPr>
          <p:cNvSpPr/>
          <p:nvPr/>
        </p:nvSpPr>
        <p:spPr>
          <a:xfrm>
            <a:off x="5602794" y="4134233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60231EF4-69C2-584C-D8F6-50EA0CD83EFD}"/>
              </a:ext>
            </a:extLst>
          </p:cNvPr>
          <p:cNvSpPr/>
          <p:nvPr/>
        </p:nvSpPr>
        <p:spPr>
          <a:xfrm>
            <a:off x="7919217" y="406548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96759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earth.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151777"/>
              </p:ext>
            </p:extLst>
          </p:nvPr>
        </p:nvGraphicFramePr>
        <p:xfrm>
          <a:off x="3279204" y="1615372"/>
          <a:ext cx="56692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ear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11" name="Orange Heart - temporarily" descr="Orange Heart - temporarily">
            <a:extLst>
              <a:ext uri="{FF2B5EF4-FFF2-40B4-BE49-F238E27FC236}">
                <a16:creationId xmlns:a16="http://schemas.microsoft.com/office/drawing/2014/main" id="{B6499C36-BB73-1897-C03B-EA80834CFF60}"/>
              </a:ext>
            </a:extLst>
          </p:cNvPr>
          <p:cNvSpPr/>
          <p:nvPr/>
        </p:nvSpPr>
        <p:spPr>
          <a:xfrm>
            <a:off x="4727305" y="4105050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60231EF4-69C2-584C-D8F6-50EA0CD83EFD}"/>
              </a:ext>
            </a:extLst>
          </p:cNvPr>
          <p:cNvSpPr/>
          <p:nvPr/>
        </p:nvSpPr>
        <p:spPr>
          <a:xfrm>
            <a:off x="7510655" y="407521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68719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early.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551630"/>
              </p:ext>
            </p:extLst>
          </p:nvPr>
        </p:nvGraphicFramePr>
        <p:xfrm>
          <a:off x="3386208" y="1615372"/>
          <a:ext cx="54864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199201548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ear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11" name="Orange Heart - temporarily" descr="Orange Heart - temporarily">
            <a:extLst>
              <a:ext uri="{FF2B5EF4-FFF2-40B4-BE49-F238E27FC236}">
                <a16:creationId xmlns:a16="http://schemas.microsoft.com/office/drawing/2014/main" id="{B6499C36-BB73-1897-C03B-EA80834CFF60}"/>
              </a:ext>
            </a:extLst>
          </p:cNvPr>
          <p:cNvSpPr/>
          <p:nvPr/>
        </p:nvSpPr>
        <p:spPr>
          <a:xfrm>
            <a:off x="4834309" y="407878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60231EF4-69C2-584C-D8F6-50EA0CD83EFD}"/>
              </a:ext>
            </a:extLst>
          </p:cNvPr>
          <p:cNvSpPr/>
          <p:nvPr/>
        </p:nvSpPr>
        <p:spPr>
          <a:xfrm>
            <a:off x="6936722" y="408786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5BCAAD4-C1E7-EEB9-A535-95DE6D62DCD9}"/>
              </a:ext>
            </a:extLst>
          </p:cNvPr>
          <p:cNvSpPr/>
          <p:nvPr/>
        </p:nvSpPr>
        <p:spPr>
          <a:xfrm>
            <a:off x="7935429" y="407813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08463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their.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365025"/>
              </p:ext>
            </p:extLst>
          </p:nvPr>
        </p:nvGraphicFramePr>
        <p:xfrm>
          <a:off x="3755859" y="1615372"/>
          <a:ext cx="47548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eir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11" name="Orange Heart - temporarily" descr="Orange Heart - temporarily">
            <a:extLst>
              <a:ext uri="{FF2B5EF4-FFF2-40B4-BE49-F238E27FC236}">
                <a16:creationId xmlns:a16="http://schemas.microsoft.com/office/drawing/2014/main" id="{B6499C36-BB73-1897-C03B-EA80834CFF60}"/>
              </a:ext>
            </a:extLst>
          </p:cNvPr>
          <p:cNvSpPr/>
          <p:nvPr/>
        </p:nvSpPr>
        <p:spPr>
          <a:xfrm>
            <a:off x="6818751" y="4088512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5BCAAD4-C1E7-EEB9-A535-95DE6D62DCD9}"/>
              </a:ext>
            </a:extLst>
          </p:cNvPr>
          <p:cNvSpPr/>
          <p:nvPr/>
        </p:nvSpPr>
        <p:spPr>
          <a:xfrm>
            <a:off x="4521021" y="409759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74130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friend.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2925678" y="1605644"/>
          <a:ext cx="6603451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4171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3466678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1500450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ie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098989" y="41362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465156" y="412719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8629505" y="41362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43080890-5240-E9B7-2EB5-9D63674AB783}"/>
              </a:ext>
            </a:extLst>
          </p:cNvPr>
          <p:cNvSpPr/>
          <p:nvPr/>
        </p:nvSpPr>
        <p:spPr>
          <a:xfrm>
            <a:off x="7302021" y="41362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B55D482C-0E01-8AD6-FDE6-F77D4538C6E0}"/>
              </a:ext>
            </a:extLst>
          </p:cNvPr>
          <p:cNvSpPr/>
          <p:nvPr/>
        </p:nvSpPr>
        <p:spPr>
          <a:xfrm>
            <a:off x="4013390" y="41362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52113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move.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829518"/>
              </p:ext>
            </p:extLst>
          </p:nvPr>
        </p:nvGraphicFramePr>
        <p:xfrm>
          <a:off x="3275874" y="1615371"/>
          <a:ext cx="56692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3466678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896658" y="412621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387335" y="4117141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742339" y="412621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691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000" b="0" dirty="0"/>
              <a:t>Temporary Heart</a:t>
            </a:r>
            <a:r>
              <a:rPr lang="en-US" sz="1000" b="0" baseline="0" dirty="0"/>
              <a:t> Word all</a:t>
            </a:r>
            <a:r>
              <a:rPr lang="en-US" sz="1000" b="0" dirty="0"/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4861560" y="1605643"/>
          <a:ext cx="24688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2415BD76-8BF8-D3C3-2985-D635FD36A953}"/>
              </a:ext>
            </a:extLst>
          </p:cNvPr>
          <p:cNvSpPr/>
          <p:nvPr/>
        </p:nvSpPr>
        <p:spPr>
          <a:xfrm>
            <a:off x="5121366" y="411246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6968E553-E7F4-B390-A05E-F2142A5C0B71}"/>
              </a:ext>
            </a:extLst>
          </p:cNvPr>
          <p:cNvSpPr/>
          <p:nvPr/>
        </p:nvSpPr>
        <p:spPr>
          <a:xfrm>
            <a:off x="6353671" y="4112461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85436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prove.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543111"/>
              </p:ext>
            </p:extLst>
          </p:nvPr>
        </p:nvGraphicFramePr>
        <p:xfrm>
          <a:off x="3178597" y="1615371"/>
          <a:ext cx="58521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3466678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67525349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565917" y="412589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445701" y="4116816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829887" y="412589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187F2BD3-50A5-3029-BB9B-893C47A546A8}"/>
              </a:ext>
            </a:extLst>
          </p:cNvPr>
          <p:cNvSpPr/>
          <p:nvPr/>
        </p:nvSpPr>
        <p:spPr>
          <a:xfrm>
            <a:off x="4540645" y="412589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45848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often.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630118"/>
              </p:ext>
            </p:extLst>
          </p:nvPr>
        </p:nvGraphicFramePr>
        <p:xfrm>
          <a:off x="3052137" y="1615371"/>
          <a:ext cx="60350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3466678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67525349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390819" y="411908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523522" y="4129462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868797" y="410935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187F2BD3-50A5-3029-BB9B-893C47A546A8}"/>
              </a:ext>
            </a:extLst>
          </p:cNvPr>
          <p:cNvSpPr/>
          <p:nvPr/>
        </p:nvSpPr>
        <p:spPr>
          <a:xfrm>
            <a:off x="4501734" y="411908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0CF39AB6-1511-30C1-03DF-B5D51B395813}"/>
              </a:ext>
            </a:extLst>
          </p:cNvPr>
          <p:cNvSpPr/>
          <p:nvPr/>
        </p:nvSpPr>
        <p:spPr>
          <a:xfrm>
            <a:off x="8159333" y="409962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4619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listen.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858964"/>
              </p:ext>
            </p:extLst>
          </p:nvPr>
        </p:nvGraphicFramePr>
        <p:xfrm>
          <a:off x="3207779" y="1605643"/>
          <a:ext cx="58521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3466678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67525349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938173690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283814" y="413173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659709" y="4122652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839613" y="413173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187F2BD3-50A5-3029-BB9B-893C47A546A8}"/>
              </a:ext>
            </a:extLst>
          </p:cNvPr>
          <p:cNvSpPr/>
          <p:nvPr/>
        </p:nvSpPr>
        <p:spPr>
          <a:xfrm>
            <a:off x="4015350" y="413173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0CF39AB6-1511-30C1-03DF-B5D51B395813}"/>
              </a:ext>
            </a:extLst>
          </p:cNvPr>
          <p:cNvSpPr/>
          <p:nvPr/>
        </p:nvSpPr>
        <p:spPr>
          <a:xfrm>
            <a:off x="8110694" y="413173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reen Circle - decodable" descr="Green Circle - decodable">
            <a:extLst>
              <a:ext uri="{FF2B5EF4-FFF2-40B4-BE49-F238E27FC236}">
                <a16:creationId xmlns:a16="http://schemas.microsoft.com/office/drawing/2014/main" id="{5B67343B-D966-1FE0-6097-5D37A145563E}"/>
              </a:ext>
            </a:extLst>
          </p:cNvPr>
          <p:cNvSpPr/>
          <p:nvPr/>
        </p:nvSpPr>
        <p:spPr>
          <a:xfrm>
            <a:off x="4829231" y="413173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27102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laugh.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0765"/>
              </p:ext>
            </p:extLst>
          </p:nvPr>
        </p:nvGraphicFramePr>
        <p:xfrm>
          <a:off x="3091047" y="1615370"/>
          <a:ext cx="62179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gh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A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167082" y="416415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910679" y="4155077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range Heart - temporarily" descr="Orange Heart - temporarily">
            <a:extLst>
              <a:ext uri="{FF2B5EF4-FFF2-40B4-BE49-F238E27FC236}">
                <a16:creationId xmlns:a16="http://schemas.microsoft.com/office/drawing/2014/main" id="{C5E948F8-47E7-7E86-AA90-7E1FAFD591D1}"/>
              </a:ext>
            </a:extLst>
          </p:cNvPr>
          <p:cNvSpPr/>
          <p:nvPr/>
        </p:nvSpPr>
        <p:spPr>
          <a:xfrm>
            <a:off x="7631181" y="4155077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31904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through.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194316"/>
              </p:ext>
            </p:extLst>
          </p:nvPr>
        </p:nvGraphicFramePr>
        <p:xfrm>
          <a:off x="1943183" y="1615370"/>
          <a:ext cx="84124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530352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ough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2690426" y="409898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362049" y="4138540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C4534D2D-B9ED-25FB-748B-306A90B42399}"/>
              </a:ext>
            </a:extLst>
          </p:cNvPr>
          <p:cNvSpPr/>
          <p:nvPr/>
        </p:nvSpPr>
        <p:spPr>
          <a:xfrm>
            <a:off x="4331158" y="407952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34706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honor.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198067"/>
              </p:ext>
            </p:extLst>
          </p:nvPr>
        </p:nvGraphicFramePr>
        <p:xfrm>
          <a:off x="3120230" y="1615370"/>
          <a:ext cx="60350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85409889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3432075" y="4105789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C4534D2D-B9ED-25FB-748B-306A90B42399}"/>
              </a:ext>
            </a:extLst>
          </p:cNvPr>
          <p:cNvSpPr/>
          <p:nvPr/>
        </p:nvSpPr>
        <p:spPr>
          <a:xfrm>
            <a:off x="4739720" y="411486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D0AE62CC-1690-A7C2-BECB-184756AFFC66}"/>
              </a:ext>
            </a:extLst>
          </p:cNvPr>
          <p:cNvSpPr/>
          <p:nvPr/>
        </p:nvSpPr>
        <p:spPr>
          <a:xfrm>
            <a:off x="6069166" y="411486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ED6E15B9-D3E5-2F6F-DE98-1955485E9F8B}"/>
              </a:ext>
            </a:extLst>
          </p:cNvPr>
          <p:cNvSpPr/>
          <p:nvPr/>
        </p:nvSpPr>
        <p:spPr>
          <a:xfrm>
            <a:off x="7807175" y="411486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46335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7E7E7"/>
                </a:solidFill>
              </a:rPr>
              <a:t>Irregular Word honest.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151273"/>
              </p:ext>
            </p:extLst>
          </p:nvPr>
        </p:nvGraphicFramePr>
        <p:xfrm>
          <a:off x="2663030" y="1625098"/>
          <a:ext cx="69494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85409889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6133701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84581018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2974875" y="4098980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C4534D2D-B9ED-25FB-748B-306A90B42399}"/>
              </a:ext>
            </a:extLst>
          </p:cNvPr>
          <p:cNvSpPr/>
          <p:nvPr/>
        </p:nvSpPr>
        <p:spPr>
          <a:xfrm>
            <a:off x="4282520" y="410805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D0AE62CC-1690-A7C2-BECB-184756AFFC66}"/>
              </a:ext>
            </a:extLst>
          </p:cNvPr>
          <p:cNvSpPr/>
          <p:nvPr/>
        </p:nvSpPr>
        <p:spPr>
          <a:xfrm>
            <a:off x="5611966" y="410805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ED6E15B9-D3E5-2F6F-DE98-1955485E9F8B}"/>
              </a:ext>
            </a:extLst>
          </p:cNvPr>
          <p:cNvSpPr/>
          <p:nvPr/>
        </p:nvSpPr>
        <p:spPr>
          <a:xfrm>
            <a:off x="6912230" y="410805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2185C566-0FC2-FFDC-5713-825370139F38}"/>
              </a:ext>
            </a:extLst>
          </p:cNvPr>
          <p:cNvSpPr/>
          <p:nvPr/>
        </p:nvSpPr>
        <p:spPr>
          <a:xfrm>
            <a:off x="7959575" y="410805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reen Circle - decodable" descr="Green Circle - decodable">
            <a:extLst>
              <a:ext uri="{FF2B5EF4-FFF2-40B4-BE49-F238E27FC236}">
                <a16:creationId xmlns:a16="http://schemas.microsoft.com/office/drawing/2014/main" id="{3AB676B9-37CC-FBDA-2288-678FC8C51DCF}"/>
              </a:ext>
            </a:extLst>
          </p:cNvPr>
          <p:cNvSpPr/>
          <p:nvPr/>
        </p:nvSpPr>
        <p:spPr>
          <a:xfrm>
            <a:off x="8899915" y="410805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12658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tough.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2915949" y="1615370"/>
          <a:ext cx="64008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gh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069805" y="410838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813403" y="4099305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A29085A7-A065-2EB3-1E75-7334B5406BEE}"/>
              </a:ext>
            </a:extLst>
          </p:cNvPr>
          <p:cNvSpPr/>
          <p:nvPr/>
        </p:nvSpPr>
        <p:spPr>
          <a:xfrm>
            <a:off x="7565740" y="4112099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317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rough.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2915949" y="1615370"/>
          <a:ext cx="64008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gh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069805" y="410838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813403" y="4099305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C4534D2D-B9ED-25FB-748B-306A90B42399}"/>
              </a:ext>
            </a:extLst>
          </p:cNvPr>
          <p:cNvSpPr/>
          <p:nvPr/>
        </p:nvSpPr>
        <p:spPr>
          <a:xfrm>
            <a:off x="7706656" y="410838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F13B3107-DA67-4D28-7D57-F6D363B54708}"/>
              </a:ext>
            </a:extLst>
          </p:cNvPr>
          <p:cNvSpPr/>
          <p:nvPr/>
        </p:nvSpPr>
        <p:spPr>
          <a:xfrm>
            <a:off x="7565740" y="4112099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10599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enough.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2128009" y="1605642"/>
          <a:ext cx="80467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882085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gh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2447235" y="413724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718075" y="4128163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0CC75AEC-9D91-A367-FC29-CE8B495DC662}"/>
              </a:ext>
            </a:extLst>
          </p:cNvPr>
          <p:cNvSpPr/>
          <p:nvPr/>
        </p:nvSpPr>
        <p:spPr>
          <a:xfrm>
            <a:off x="3753984" y="413724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range Heart - temporarily" descr="Orange Heart - temporarily">
            <a:extLst>
              <a:ext uri="{FF2B5EF4-FFF2-40B4-BE49-F238E27FC236}">
                <a16:creationId xmlns:a16="http://schemas.microsoft.com/office/drawing/2014/main" id="{D348EDBC-A9A6-7BFA-666E-6FA5EA46C6FB}"/>
              </a:ext>
            </a:extLst>
          </p:cNvPr>
          <p:cNvSpPr/>
          <p:nvPr/>
        </p:nvSpPr>
        <p:spPr>
          <a:xfrm>
            <a:off x="8440275" y="4119084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236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put.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4323410" y="1598386"/>
          <a:ext cx="35661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10781676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767237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6022327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A601D2C4-A64F-0523-94FD-7955D0548F06}"/>
              </a:ext>
            </a:extLst>
          </p:cNvPr>
          <p:cNvSpPr/>
          <p:nvPr/>
        </p:nvSpPr>
        <p:spPr>
          <a:xfrm>
            <a:off x="7135683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6467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are.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572145"/>
              </p:ext>
            </p:extLst>
          </p:nvPr>
        </p:nvGraphicFramePr>
        <p:xfrm>
          <a:off x="4441658" y="1617675"/>
          <a:ext cx="33832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5288738" y="414524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848789" y="4136162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314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does.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527062"/>
              </p:ext>
            </p:extLst>
          </p:nvPr>
        </p:nvGraphicFramePr>
        <p:xfrm>
          <a:off x="3743826" y="1605644"/>
          <a:ext cx="49377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oe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4121674" y="408360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042673" y="4074528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7919643" y="408360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891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noFill/>
              </a:rPr>
              <a:t>Temporary</a:t>
            </a:r>
            <a:r>
              <a:rPr lang="en-US" i="0" baseline="0" dirty="0">
                <a:noFill/>
              </a:rPr>
              <a:t> </a:t>
            </a:r>
            <a:r>
              <a:rPr lang="en-US" i="0" dirty="0">
                <a:noFill/>
              </a:rPr>
              <a:t>Heart Word a</a:t>
            </a:r>
            <a:r>
              <a:rPr lang="en-US" dirty="0">
                <a:noFill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5273040" y="1605643"/>
          <a:ext cx="16459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29487CFA-A682-7335-0ABE-EF6ED4B90890}"/>
              </a:ext>
            </a:extLst>
          </p:cNvPr>
          <p:cNvSpPr/>
          <p:nvPr/>
        </p:nvSpPr>
        <p:spPr>
          <a:xfrm>
            <a:off x="5737517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88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see.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3302A2-0726-FBFE-1A2D-E1AC33F65798}"/>
              </a:ext>
            </a:extLst>
          </p:cNvPr>
          <p:cNvGraphicFramePr>
            <a:graphicFrameLocks noGrp="1"/>
          </p:cNvGraphicFramePr>
          <p:nvPr/>
        </p:nvGraphicFramePr>
        <p:xfrm>
          <a:off x="4270508" y="1598386"/>
          <a:ext cx="36576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ee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F37A3482-4BD6-6373-7B8C-BB4052271084}"/>
              </a:ext>
            </a:extLst>
          </p:cNvPr>
          <p:cNvSpPr/>
          <p:nvPr/>
        </p:nvSpPr>
        <p:spPr>
          <a:xfrm>
            <a:off x="4431627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range Heart - temporarily" descr="Orange Heart - temporarily">
            <a:extLst>
              <a:ext uri="{FF2B5EF4-FFF2-40B4-BE49-F238E27FC236}">
                <a16:creationId xmlns:a16="http://schemas.microsoft.com/office/drawing/2014/main" id="{24ECA2F7-42CC-301A-CB83-71D86F9B31F3}"/>
              </a:ext>
            </a:extLst>
          </p:cNvPr>
          <p:cNvSpPr/>
          <p:nvPr/>
        </p:nvSpPr>
        <p:spPr>
          <a:xfrm>
            <a:off x="6121105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645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have.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527859" y="1605643"/>
          <a:ext cx="51206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855776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443619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2623BC7E-44F0-6377-7433-C1D9A572E697}"/>
              </a:ext>
            </a:extLst>
          </p:cNvPr>
          <p:cNvSpPr/>
          <p:nvPr/>
        </p:nvSpPr>
        <p:spPr>
          <a:xfrm>
            <a:off x="5204535" y="407452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CA520F4F-E5FB-E13F-DCEC-A0F9BA637AB3}"/>
              </a:ext>
            </a:extLst>
          </p:cNvPr>
          <p:cNvSpPr/>
          <p:nvPr/>
        </p:nvSpPr>
        <p:spPr>
          <a:xfrm>
            <a:off x="7682703" y="4074523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702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love.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713511"/>
              </p:ext>
            </p:extLst>
          </p:nvPr>
        </p:nvGraphicFramePr>
        <p:xfrm>
          <a:off x="3767889" y="1605643"/>
          <a:ext cx="45720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832916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791388" y="4067035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126937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AD116CAC-AF1D-30E8-7470-A4F05B1EE08A}"/>
              </a:ext>
            </a:extLst>
          </p:cNvPr>
          <p:cNvSpPr/>
          <p:nvPr/>
        </p:nvSpPr>
        <p:spPr>
          <a:xfrm>
            <a:off x="7294161" y="4082417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04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</a:t>
            </a:r>
            <a:r>
              <a:rPr lang="en-US" baseline="0" dirty="0"/>
              <a:t> by</a:t>
            </a:r>
            <a:r>
              <a:rPr lang="en-US" dirty="0"/>
              <a:t>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4743136" y="1598386"/>
          <a:ext cx="27432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5201953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6487023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429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</a:t>
            </a:r>
            <a:r>
              <a:rPr lang="en-US" baseline="0" dirty="0"/>
              <a:t> my.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4563256" y="1598386"/>
          <a:ext cx="31089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5250778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6696887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363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who.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936332" y="1617674"/>
          <a:ext cx="43891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59594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C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AE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334167" y="4077475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125684" y="410819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5B414B46-5336-485B-F6CC-5EEB76C61701}"/>
              </a:ext>
            </a:extLst>
          </p:cNvPr>
          <p:cNvSpPr/>
          <p:nvPr/>
        </p:nvSpPr>
        <p:spPr>
          <a:xfrm>
            <a:off x="4474557" y="4099119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148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two.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247097"/>
              </p:ext>
            </p:extLst>
          </p:nvPr>
        </p:nvGraphicFramePr>
        <p:xfrm>
          <a:off x="4140869" y="1593611"/>
          <a:ext cx="40233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C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197704" y="405500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4322201" y="406408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1D9BD9B1-AA92-6884-DB37-5C060E660F2B}"/>
              </a:ext>
            </a:extLst>
          </p:cNvPr>
          <p:cNvSpPr/>
          <p:nvPr/>
        </p:nvSpPr>
        <p:spPr>
          <a:xfrm>
            <a:off x="5653652" y="4099119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876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Temporary Heart Word they.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3695700" y="1577145"/>
          <a:ext cx="44805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649717464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ey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6" name="Red Heart - Non-Decodable" descr="Red Heart - Non-Decodable">
            <a:extLst>
              <a:ext uri="{FF2B5EF4-FFF2-40B4-BE49-F238E27FC236}">
                <a16:creationId xmlns:a16="http://schemas.microsoft.com/office/drawing/2014/main" id="{3D25B747-0236-AC0E-7391-B5F411A37EA9}"/>
              </a:ext>
            </a:extLst>
          </p:cNvPr>
          <p:cNvSpPr/>
          <p:nvPr/>
        </p:nvSpPr>
        <p:spPr>
          <a:xfrm>
            <a:off x="6553347" y="4018789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5F84DFE9-24E5-55D7-B365-00A4CD5633CA}"/>
              </a:ext>
            </a:extLst>
          </p:cNvPr>
          <p:cNvSpPr/>
          <p:nvPr/>
        </p:nvSpPr>
        <p:spPr>
          <a:xfrm>
            <a:off x="4438386" y="403694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3329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what.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437542"/>
              </p:ext>
            </p:extLst>
          </p:nvPr>
        </p:nvGraphicFramePr>
        <p:xfrm>
          <a:off x="3503195" y="1617674"/>
          <a:ext cx="52120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C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800661" y="4104716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4851590" y="411379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37034C32-1B9F-4E80-866D-C3C11CD4CA99}"/>
              </a:ext>
            </a:extLst>
          </p:cNvPr>
          <p:cNvSpPr/>
          <p:nvPr/>
        </p:nvSpPr>
        <p:spPr>
          <a:xfrm>
            <a:off x="7999854" y="411379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0551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want.</a:t>
            </a:r>
            <a:endParaRPr lang="en-US" dirty="0">
              <a:noFill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3445472" y="1598386"/>
          <a:ext cx="53012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507553063"/>
                    </a:ext>
                  </a:extLst>
                </a:gridCol>
                <a:gridCol w="912100">
                  <a:extLst>
                    <a:ext uri="{9D8B030D-6E8A-4147-A177-3AD203B41FA5}">
                      <a16:colId xmlns:a16="http://schemas.microsoft.com/office/drawing/2014/main" val="2110934338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037583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5548095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reen Circle - decodable" descr="Green Circle - decodable">
            <a:extLst>
              <a:ext uri="{FF2B5EF4-FFF2-40B4-BE49-F238E27FC236}">
                <a16:creationId xmlns:a16="http://schemas.microsoft.com/office/drawing/2014/main" id="{95B10937-35E6-A449-0621-F0DD320F4CD1}"/>
              </a:ext>
            </a:extLst>
          </p:cNvPr>
          <p:cNvSpPr/>
          <p:nvPr/>
        </p:nvSpPr>
        <p:spPr>
          <a:xfrm>
            <a:off x="6888480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Green Circle - decodable" descr="Green Circle - decodable">
            <a:extLst>
              <a:ext uri="{FF2B5EF4-FFF2-40B4-BE49-F238E27FC236}">
                <a16:creationId xmlns:a16="http://schemas.microsoft.com/office/drawing/2014/main" id="{156709F0-1A69-3E4C-FA32-F1C43020C354}"/>
              </a:ext>
            </a:extLst>
          </p:cNvPr>
          <p:cNvSpPr/>
          <p:nvPr/>
        </p:nvSpPr>
        <p:spPr>
          <a:xfrm>
            <a:off x="8020024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5169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87FB34-DEAE-F738-D4C9-78C9D9F4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the.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353213-97EF-318B-F642-1F3A43E2A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987573"/>
              </p:ext>
            </p:extLst>
          </p:nvPr>
        </p:nvGraphicFramePr>
        <p:xfrm>
          <a:off x="4174958" y="1612900"/>
          <a:ext cx="3475579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2539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4728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6" name="Red Heart - Non-Decodable" descr="Red Heart - Non-Decodable">
            <a:extLst>
              <a:ext uri="{FF2B5EF4-FFF2-40B4-BE49-F238E27FC236}">
                <a16:creationId xmlns:a16="http://schemas.microsoft.com/office/drawing/2014/main" id="{6BD79C4E-C566-2778-7302-4A5D88D2A2A2}"/>
              </a:ext>
            </a:extLst>
          </p:cNvPr>
          <p:cNvSpPr/>
          <p:nvPr/>
        </p:nvSpPr>
        <p:spPr>
          <a:xfrm>
            <a:off x="6581191" y="4123367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d Heart - Non-Decodable" descr="Red Heart - Non-Decodable">
            <a:extLst>
              <a:ext uri="{FF2B5EF4-FFF2-40B4-BE49-F238E27FC236}">
                <a16:creationId xmlns:a16="http://schemas.microsoft.com/office/drawing/2014/main" id="{26397B4F-E377-5E7C-450E-175A8FC88102}"/>
              </a:ext>
            </a:extLst>
          </p:cNvPr>
          <p:cNvSpPr/>
          <p:nvPr/>
        </p:nvSpPr>
        <p:spPr>
          <a:xfrm>
            <a:off x="4832602" y="4123367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9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give.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581400" y="1605643"/>
          <a:ext cx="50292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943607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5216548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DCC6BB94-20BD-B200-7F1D-5C7AEAC48C08}"/>
              </a:ext>
            </a:extLst>
          </p:cNvPr>
          <p:cNvSpPr/>
          <p:nvPr/>
        </p:nvSpPr>
        <p:spPr>
          <a:xfrm>
            <a:off x="6404811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range Heart - temporarily" descr="Orange Heart - temporarily">
            <a:extLst>
              <a:ext uri="{FF2B5EF4-FFF2-40B4-BE49-F238E27FC236}">
                <a16:creationId xmlns:a16="http://schemas.microsoft.com/office/drawing/2014/main" id="{B48D6AC5-C978-BDE9-4EE4-50C20A000625}"/>
              </a:ext>
            </a:extLst>
          </p:cNvPr>
          <p:cNvSpPr/>
          <p:nvPr/>
        </p:nvSpPr>
        <p:spPr>
          <a:xfrm>
            <a:off x="7593074" y="4082417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230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live.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718560" y="1605643"/>
          <a:ext cx="47548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966467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5071768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DCC6BB94-20BD-B200-7F1D-5C7AEAC48C08}"/>
              </a:ext>
            </a:extLst>
          </p:cNvPr>
          <p:cNvSpPr/>
          <p:nvPr/>
        </p:nvSpPr>
        <p:spPr>
          <a:xfrm>
            <a:off x="6260031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089B9E91-C6A5-C447-8711-EE631C234933}"/>
              </a:ext>
            </a:extLst>
          </p:cNvPr>
          <p:cNvSpPr/>
          <p:nvPr/>
        </p:nvSpPr>
        <p:spPr>
          <a:xfrm>
            <a:off x="7448294" y="4122174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1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one.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511247"/>
              </p:ext>
            </p:extLst>
          </p:nvPr>
        </p:nvGraphicFramePr>
        <p:xfrm>
          <a:off x="4188995" y="1605643"/>
          <a:ext cx="38404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053324" y="4086140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5838179" y="409521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4474555" y="4086140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620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some.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905941"/>
              </p:ext>
            </p:extLst>
          </p:nvPr>
        </p:nvGraphicFramePr>
        <p:xfrm>
          <a:off x="3479132" y="1617675"/>
          <a:ext cx="53035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87506353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799282" y="4101234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295379" y="411031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4667061" y="410123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7940BDD3-69B2-2B83-9DDD-51313FC91643}"/>
              </a:ext>
            </a:extLst>
          </p:cNvPr>
          <p:cNvSpPr/>
          <p:nvPr/>
        </p:nvSpPr>
        <p:spPr>
          <a:xfrm>
            <a:off x="3620358" y="411031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88810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come.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286626" y="1605643"/>
          <a:ext cx="56692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87506353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967724" y="4114742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451789" y="412382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4871597" y="4114742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7940BDD3-69B2-2B83-9DDD-51313FC91643}"/>
              </a:ext>
            </a:extLst>
          </p:cNvPr>
          <p:cNvSpPr/>
          <p:nvPr/>
        </p:nvSpPr>
        <p:spPr>
          <a:xfrm>
            <a:off x="3668484" y="412382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2039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87FB34-DEAE-F738-D4C9-78C9D9F4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there.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353213-97EF-318B-F642-1F3A43E2A1FD}"/>
              </a:ext>
            </a:extLst>
          </p:cNvPr>
          <p:cNvGraphicFramePr>
            <a:graphicFrameLocks noGrp="1"/>
          </p:cNvGraphicFramePr>
          <p:nvPr/>
        </p:nvGraphicFramePr>
        <p:xfrm>
          <a:off x="3295539" y="1612900"/>
          <a:ext cx="53035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3705295223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Red Heart - Non-Decodable" descr="Red Heart - Non-Decodable">
            <a:extLst>
              <a:ext uri="{FF2B5EF4-FFF2-40B4-BE49-F238E27FC236}">
                <a16:creationId xmlns:a16="http://schemas.microsoft.com/office/drawing/2014/main" id="{9F7CF664-3204-106E-2334-81B1D700A14A}"/>
              </a:ext>
            </a:extLst>
          </p:cNvPr>
          <p:cNvSpPr/>
          <p:nvPr/>
        </p:nvSpPr>
        <p:spPr>
          <a:xfrm>
            <a:off x="6617878" y="4113794"/>
            <a:ext cx="716965" cy="566797"/>
          </a:xfrm>
          <a:prstGeom prst="heart">
            <a:avLst/>
          </a:prstGeom>
          <a:solidFill>
            <a:srgbClr val="F1462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C404E8A1-4ADD-BB73-3670-CAC74080E4EC}"/>
              </a:ext>
            </a:extLst>
          </p:cNvPr>
          <p:cNvSpPr/>
          <p:nvPr/>
        </p:nvSpPr>
        <p:spPr>
          <a:xfrm>
            <a:off x="3971695" y="411379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9650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87FB34-DEAE-F738-D4C9-78C9D9F4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where.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353213-97EF-318B-F642-1F3A43E2A1FD}"/>
              </a:ext>
            </a:extLst>
          </p:cNvPr>
          <p:cNvGraphicFramePr>
            <a:graphicFrameLocks noGrp="1"/>
          </p:cNvGraphicFramePr>
          <p:nvPr/>
        </p:nvGraphicFramePr>
        <p:xfrm>
          <a:off x="2701179" y="1612900"/>
          <a:ext cx="64922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3705295223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Red Heart - Non-Decodable" descr="Red Heart - Non-Decodable">
            <a:extLst>
              <a:ext uri="{FF2B5EF4-FFF2-40B4-BE49-F238E27FC236}">
                <a16:creationId xmlns:a16="http://schemas.microsoft.com/office/drawing/2014/main" id="{9F7CF664-3204-106E-2334-81B1D700A14A}"/>
              </a:ext>
            </a:extLst>
          </p:cNvPr>
          <p:cNvSpPr/>
          <p:nvPr/>
        </p:nvSpPr>
        <p:spPr>
          <a:xfrm>
            <a:off x="7216192" y="4113794"/>
            <a:ext cx="716965" cy="566797"/>
          </a:xfrm>
          <a:prstGeom prst="heart">
            <a:avLst/>
          </a:prstGeom>
          <a:solidFill>
            <a:srgbClr val="F1462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C404E8A1-4ADD-BB73-3670-CAC74080E4EC}"/>
              </a:ext>
            </a:extLst>
          </p:cNvPr>
          <p:cNvSpPr/>
          <p:nvPr/>
        </p:nvSpPr>
        <p:spPr>
          <a:xfrm>
            <a:off x="3971695" y="411379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3961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were.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03861"/>
              </p:ext>
            </p:extLst>
          </p:nvPr>
        </p:nvGraphicFramePr>
        <p:xfrm>
          <a:off x="3362826" y="1605643"/>
          <a:ext cx="5530802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5231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253343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502228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A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804438" y="4114742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5883968" y="41147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7940BDD3-69B2-2B83-9DDD-51313FC91643}"/>
              </a:ext>
            </a:extLst>
          </p:cNvPr>
          <p:cNvSpPr/>
          <p:nvPr/>
        </p:nvSpPr>
        <p:spPr>
          <a:xfrm>
            <a:off x="3962398" y="409116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1034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E11048A-C8F2-8037-7687-0CEF20B4E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34100"/>
            <a:ext cx="12192000" cy="73465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9262D-DB05-2E47-954F-1D77E701EEA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Irregular Words</a:t>
            </a:r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DA0F6C-660E-FD59-5F61-B66DDE0565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Let’s learn some new words!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C25927-3DD5-509E-2214-E6273839ED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noFill/>
              </a:rPr>
              <a:t>Elephant and Meerkat with plants around them. Meerkat is hanging on Elephant’s shoulder.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F6A501-8FAB-A8B4-5458-507924AF5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535" y="6265660"/>
            <a:ext cx="2334861" cy="4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23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was.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226334"/>
              </p:ext>
            </p:extLst>
          </p:nvPr>
        </p:nvGraphicFramePr>
        <p:xfrm>
          <a:off x="4197417" y="1598386"/>
          <a:ext cx="40233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40057994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4629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821718" y="4083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6290224" y="4122890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83A1B0CD-E289-A537-F112-BA3747D3903D}"/>
              </a:ext>
            </a:extLst>
          </p:cNvPr>
          <p:cNvSpPr/>
          <p:nvPr/>
        </p:nvSpPr>
        <p:spPr>
          <a:xfrm>
            <a:off x="7488718" y="408384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419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Temporary Heart Word </a:t>
            </a:r>
            <a:r>
              <a:rPr lang="en-US" i="0" dirty="0">
                <a:noFill/>
              </a:rPr>
              <a:t>as</a:t>
            </a:r>
            <a:r>
              <a:rPr lang="en-US" dirty="0">
                <a:noFill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5008880" y="1605643"/>
          <a:ext cx="21945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5360232" y="4112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d Heart - Non-Decodable" descr="Red Heart - Non-Decodable">
            <a:extLst>
              <a:ext uri="{FF2B5EF4-FFF2-40B4-BE49-F238E27FC236}">
                <a16:creationId xmlns:a16="http://schemas.microsoft.com/office/drawing/2014/main" id="{3D25B747-0236-AC0E-7391-B5F411A37EA9}"/>
              </a:ext>
            </a:extLst>
          </p:cNvPr>
          <p:cNvSpPr/>
          <p:nvPr/>
        </p:nvSpPr>
        <p:spPr>
          <a:xfrm>
            <a:off x="6395323" y="4112099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482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Irregular Word of.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4907280" y="1605643"/>
          <a:ext cx="23774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390559" y="4112099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BD1E95C0-01FF-95FD-553D-3F31792F5AD3}"/>
              </a:ext>
            </a:extLst>
          </p:cNvPr>
          <p:cNvSpPr/>
          <p:nvPr/>
        </p:nvSpPr>
        <p:spPr>
          <a:xfrm>
            <a:off x="5171359" y="4108089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988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Temporary Heart Word</a:t>
            </a:r>
            <a:r>
              <a:rPr lang="en-US" baseline="0" dirty="0">
                <a:noFill/>
              </a:rPr>
              <a:t> you</a:t>
            </a:r>
            <a:r>
              <a:rPr lang="en-US" dirty="0">
                <a:noFill/>
              </a:rPr>
              <a:t>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4038600" y="1598386"/>
          <a:ext cx="41148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482427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6450148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174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Temporary Heart Word or.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4907280" y="1605643"/>
          <a:ext cx="21945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9EF311DE-ADB7-C150-F018-6780D7DEE2DC}"/>
              </a:ext>
            </a:extLst>
          </p:cNvPr>
          <p:cNvSpPr/>
          <p:nvPr/>
        </p:nvSpPr>
        <p:spPr>
          <a:xfrm>
            <a:off x="5646077" y="4112099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109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Temporary Heart Word for.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4557324" y="1605643"/>
          <a:ext cx="31089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C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08D8C816-C901-D628-29C4-5F126A0D2A10}"/>
              </a:ext>
            </a:extLst>
          </p:cNvPr>
          <p:cNvSpPr/>
          <p:nvPr/>
        </p:nvSpPr>
        <p:spPr>
          <a:xfrm>
            <a:off x="6101310" y="4112099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reen Circle - decodable" descr="Green Circle - decodable">
            <a:extLst>
              <a:ext uri="{FF2B5EF4-FFF2-40B4-BE49-F238E27FC236}">
                <a16:creationId xmlns:a16="http://schemas.microsoft.com/office/drawing/2014/main" id="{20D6CF85-7D69-93B4-C761-B31904B6E6EA}"/>
              </a:ext>
            </a:extLst>
          </p:cNvPr>
          <p:cNvSpPr/>
          <p:nvPr/>
        </p:nvSpPr>
        <p:spPr>
          <a:xfrm>
            <a:off x="4691455" y="409677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5560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put.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4325397" y="1605643"/>
          <a:ext cx="35661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88373140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4731701" y="4112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3B05640B-1908-7539-9BBB-CAEF2C078B3A}"/>
              </a:ext>
            </a:extLst>
          </p:cNvPr>
          <p:cNvSpPr/>
          <p:nvPr/>
        </p:nvSpPr>
        <p:spPr>
          <a:xfrm>
            <a:off x="5968016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746E2CE4-1FD9-15D3-3EAC-160FDCE7D317}"/>
              </a:ext>
            </a:extLst>
          </p:cNvPr>
          <p:cNvSpPr/>
          <p:nvPr/>
        </p:nvSpPr>
        <p:spPr>
          <a:xfrm>
            <a:off x="7175643" y="4112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9147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push.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3726475" y="1605643"/>
          <a:ext cx="47548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4948330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4160435" y="413025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4EEBBCC3-911E-802C-5009-55525BC8CBD9}"/>
              </a:ext>
            </a:extLst>
          </p:cNvPr>
          <p:cNvSpPr/>
          <p:nvPr/>
        </p:nvSpPr>
        <p:spPr>
          <a:xfrm>
            <a:off x="5399420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918ED6B2-A61A-11F1-7F9A-53E2988821BE}"/>
              </a:ext>
            </a:extLst>
          </p:cNvPr>
          <p:cNvSpPr/>
          <p:nvPr/>
        </p:nvSpPr>
        <p:spPr>
          <a:xfrm>
            <a:off x="7117391" y="413025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21131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my.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4597999" y="1605643"/>
          <a:ext cx="30175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5228749" y="4112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3B2A613C-B750-617C-C2BB-215B4FEEFEC4}"/>
              </a:ext>
            </a:extLst>
          </p:cNvPr>
          <p:cNvSpPr/>
          <p:nvPr/>
        </p:nvSpPr>
        <p:spPr>
          <a:xfrm>
            <a:off x="6678747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9825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by.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4826598" y="1605643"/>
          <a:ext cx="25603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5228749" y="4112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3B2A613C-B750-617C-C2BB-215B4FEEFEC4}"/>
              </a:ext>
            </a:extLst>
          </p:cNvPr>
          <p:cNvSpPr/>
          <p:nvPr/>
        </p:nvSpPr>
        <p:spPr>
          <a:xfrm>
            <a:off x="6436701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76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why.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3992880" y="1634612"/>
          <a:ext cx="42062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5229968" y="415971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3B2A613C-B750-617C-C2BB-215B4FEEFEC4}"/>
              </a:ext>
            </a:extLst>
          </p:cNvPr>
          <p:cNvSpPr/>
          <p:nvPr/>
        </p:nvSpPr>
        <p:spPr>
          <a:xfrm>
            <a:off x="7240868" y="4150635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6012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Irregular Word walk.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39637"/>
              </p:ext>
            </p:extLst>
          </p:nvPr>
        </p:nvGraphicFramePr>
        <p:xfrm>
          <a:off x="3631932" y="1605643"/>
          <a:ext cx="49377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42587484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053674" y="4085939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A7053FFF-B78B-A55E-321C-AB3F650DADCF}"/>
              </a:ext>
            </a:extLst>
          </p:cNvPr>
          <p:cNvSpPr/>
          <p:nvPr/>
        </p:nvSpPr>
        <p:spPr>
          <a:xfrm>
            <a:off x="4256233" y="409501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B3BCBB17-0434-7922-A26A-3CD01229CC44}"/>
              </a:ext>
            </a:extLst>
          </p:cNvPr>
          <p:cNvSpPr/>
          <p:nvPr/>
        </p:nvSpPr>
        <p:spPr>
          <a:xfrm>
            <a:off x="7681223" y="409501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8782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Irregular Word to.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679185"/>
              </p:ext>
            </p:extLst>
          </p:nvPr>
        </p:nvGraphicFramePr>
        <p:xfrm>
          <a:off x="4919311" y="1602227"/>
          <a:ext cx="23774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4728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5080831" y="409517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d Heart - Non-Decodable" descr="Red Heart - Non-Decodable">
            <a:extLst>
              <a:ext uri="{FF2B5EF4-FFF2-40B4-BE49-F238E27FC236}">
                <a16:creationId xmlns:a16="http://schemas.microsoft.com/office/drawing/2014/main" id="{3D25B747-0236-AC0E-7391-B5F411A37EA9}"/>
              </a:ext>
            </a:extLst>
          </p:cNvPr>
          <p:cNvSpPr/>
          <p:nvPr/>
        </p:nvSpPr>
        <p:spPr>
          <a:xfrm>
            <a:off x="6190786" y="4110156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001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Irregular Word talk.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16080"/>
              </p:ext>
            </p:extLst>
          </p:nvPr>
        </p:nvGraphicFramePr>
        <p:xfrm>
          <a:off x="4101164" y="1605643"/>
          <a:ext cx="40233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42587484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716789" y="4096494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A7053FFF-B78B-A55E-321C-AB3F650DADCF}"/>
              </a:ext>
            </a:extLst>
          </p:cNvPr>
          <p:cNvSpPr/>
          <p:nvPr/>
        </p:nvSpPr>
        <p:spPr>
          <a:xfrm>
            <a:off x="4280296" y="41055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B3BCBB17-0434-7922-A26A-3CD01229CC44}"/>
              </a:ext>
            </a:extLst>
          </p:cNvPr>
          <p:cNvSpPr/>
          <p:nvPr/>
        </p:nvSpPr>
        <p:spPr>
          <a:xfrm>
            <a:off x="7248087" y="41055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9847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Irregular Word into.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465354"/>
              </p:ext>
            </p:extLst>
          </p:nvPr>
        </p:nvGraphicFramePr>
        <p:xfrm>
          <a:off x="4004911" y="1605643"/>
          <a:ext cx="4209448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7608">
                  <a:extLst>
                    <a:ext uri="{9D8B030D-6E8A-4147-A177-3AD203B41FA5}">
                      <a16:colId xmlns:a16="http://schemas.microsoft.com/office/drawing/2014/main" val="342587484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4235842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244799" y="4058923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A7053FFF-B78B-A55E-321C-AB3F650DADCF}"/>
              </a:ext>
            </a:extLst>
          </p:cNvPr>
          <p:cNvSpPr/>
          <p:nvPr/>
        </p:nvSpPr>
        <p:spPr>
          <a:xfrm>
            <a:off x="4063727" y="406800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B3BCBB17-0434-7922-A26A-3CD01229CC44}"/>
              </a:ext>
            </a:extLst>
          </p:cNvPr>
          <p:cNvSpPr/>
          <p:nvPr/>
        </p:nvSpPr>
        <p:spPr>
          <a:xfrm>
            <a:off x="6201339" y="406800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92C17F1F-104C-D92E-E7D6-8D38D403F411}"/>
              </a:ext>
            </a:extLst>
          </p:cNvPr>
          <p:cNvSpPr/>
          <p:nvPr/>
        </p:nvSpPr>
        <p:spPr>
          <a:xfrm>
            <a:off x="5126518" y="406800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2487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Temporary Heart Word wash.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3484804" y="1598386"/>
          <a:ext cx="52120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58434338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101810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5603110" y="4118008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F55884F4-0B8B-8BCC-9A37-3AE8CAA6C41C}"/>
              </a:ext>
            </a:extLst>
          </p:cNvPr>
          <p:cNvSpPr/>
          <p:nvPr/>
        </p:nvSpPr>
        <p:spPr>
          <a:xfrm>
            <a:off x="7387857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68257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Temporary Heart Word want.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3444240" y="1598386"/>
          <a:ext cx="53035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25843433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16575473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055772" y="411800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5552920" y="4118008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F55884F4-0B8B-8BCC-9A37-3AE8CAA6C41C}"/>
              </a:ext>
            </a:extLst>
          </p:cNvPr>
          <p:cNvSpPr/>
          <p:nvPr/>
        </p:nvSpPr>
        <p:spPr>
          <a:xfrm>
            <a:off x="6912091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Green Circle - decodable" descr="Green Circle - decodable">
            <a:extLst>
              <a:ext uri="{FF2B5EF4-FFF2-40B4-BE49-F238E27FC236}">
                <a16:creationId xmlns:a16="http://schemas.microsoft.com/office/drawing/2014/main" id="{01A48D01-58BA-A58E-B536-B554EC6C023E}"/>
              </a:ext>
            </a:extLst>
          </p:cNvPr>
          <p:cNvSpPr/>
          <p:nvPr/>
        </p:nvSpPr>
        <p:spPr>
          <a:xfrm>
            <a:off x="8028924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4359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what.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503195" y="1617674"/>
          <a:ext cx="52120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C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800661" y="4106193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4851590" y="411527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37034C32-1B9F-4E80-866D-C3C11CD4CA99}"/>
              </a:ext>
            </a:extLst>
          </p:cNvPr>
          <p:cNvSpPr/>
          <p:nvPr/>
        </p:nvSpPr>
        <p:spPr>
          <a:xfrm>
            <a:off x="7999854" y="410323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99096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who.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936332" y="1617674"/>
          <a:ext cx="43891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59594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C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AE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334167" y="4077475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125684" y="410819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5B414B46-5336-485B-F6CC-5EEB76C61701}"/>
              </a:ext>
            </a:extLst>
          </p:cNvPr>
          <p:cNvSpPr/>
          <p:nvPr/>
        </p:nvSpPr>
        <p:spPr>
          <a:xfrm>
            <a:off x="4474557" y="4099119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615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some.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479132" y="1617675"/>
          <a:ext cx="53035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87506353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799282" y="4101234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295379" y="411031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4667061" y="410123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7940BDD3-69B2-2B83-9DDD-51313FC91643}"/>
              </a:ext>
            </a:extLst>
          </p:cNvPr>
          <p:cNvSpPr/>
          <p:nvPr/>
        </p:nvSpPr>
        <p:spPr>
          <a:xfrm>
            <a:off x="3620358" y="411031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31176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come.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286626" y="1605643"/>
          <a:ext cx="56692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87506353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967724" y="4114742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451789" y="412382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4871597" y="4114742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7940BDD3-69B2-2B83-9DDD-51313FC91643}"/>
              </a:ext>
            </a:extLst>
          </p:cNvPr>
          <p:cNvSpPr/>
          <p:nvPr/>
        </p:nvSpPr>
        <p:spPr>
          <a:xfrm>
            <a:off x="3668484" y="412382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9280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done.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15436"/>
              </p:ext>
            </p:extLst>
          </p:nvPr>
        </p:nvGraphicFramePr>
        <p:xfrm>
          <a:off x="3539289" y="1605643"/>
          <a:ext cx="51206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87506353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703029" y="4096695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487883" y="410577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5124260" y="4096695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7940BDD3-69B2-2B83-9DDD-51313FC91643}"/>
              </a:ext>
            </a:extLst>
          </p:cNvPr>
          <p:cNvSpPr/>
          <p:nvPr/>
        </p:nvSpPr>
        <p:spPr>
          <a:xfrm>
            <a:off x="3921147" y="410577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67287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none.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762465"/>
              </p:ext>
            </p:extLst>
          </p:nvPr>
        </p:nvGraphicFramePr>
        <p:xfrm>
          <a:off x="3539289" y="1605643"/>
          <a:ext cx="51206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87506353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703029" y="4096695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487883" y="410577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5124260" y="4096695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7940BDD3-69B2-2B83-9DDD-51313FC91643}"/>
              </a:ext>
            </a:extLst>
          </p:cNvPr>
          <p:cNvSpPr/>
          <p:nvPr/>
        </p:nvSpPr>
        <p:spPr>
          <a:xfrm>
            <a:off x="3921147" y="410577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2811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Irregular Word do.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293220"/>
              </p:ext>
            </p:extLst>
          </p:nvPr>
        </p:nvGraphicFramePr>
        <p:xfrm>
          <a:off x="4827872" y="1605643"/>
          <a:ext cx="25603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4728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5201721" y="4112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d Heart - Non-Decodable" descr="Red Heart - Non-Decodable">
            <a:extLst>
              <a:ext uri="{FF2B5EF4-FFF2-40B4-BE49-F238E27FC236}">
                <a16:creationId xmlns:a16="http://schemas.microsoft.com/office/drawing/2014/main" id="{3D25B747-0236-AC0E-7391-B5F411A37EA9}"/>
              </a:ext>
            </a:extLst>
          </p:cNvPr>
          <p:cNvSpPr/>
          <p:nvPr/>
        </p:nvSpPr>
        <p:spPr>
          <a:xfrm>
            <a:off x="6374698" y="4112099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3972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our.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4306620" y="1598386"/>
          <a:ext cx="35661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17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7145970" y="412271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5234236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6234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out.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4306620" y="1598386"/>
          <a:ext cx="35661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17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7145970" y="412271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5234236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8407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3" y="6857999"/>
            <a:ext cx="8545511" cy="466344"/>
          </a:xfrm>
        </p:spPr>
        <p:txBody>
          <a:bodyPr/>
          <a:lstStyle/>
          <a:p>
            <a:r>
              <a:rPr lang="en-US" dirty="0"/>
              <a:t>Temporary Heart Word about.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3051433" y="1598386"/>
          <a:ext cx="61264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169643680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203593809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8438743" y="4122710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3331711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4A1C51CD-13A4-D33A-255F-3C8453931AF4}"/>
              </a:ext>
            </a:extLst>
          </p:cNvPr>
          <p:cNvSpPr/>
          <p:nvPr/>
        </p:nvSpPr>
        <p:spPr>
          <a:xfrm>
            <a:off x="6561876" y="4122710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DE68445C-6B34-A8D2-750D-3A5BBD9F72E2}"/>
              </a:ext>
            </a:extLst>
          </p:cNvPr>
          <p:cNvSpPr/>
          <p:nvPr/>
        </p:nvSpPr>
        <p:spPr>
          <a:xfrm>
            <a:off x="4740870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96050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among.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2573181" y="1605644"/>
          <a:ext cx="71323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B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ng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4486720" y="40764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8039960" y="40764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range Heart - temporarily" descr="Orange Heart - temporarily">
            <a:extLst>
              <a:ext uri="{FF2B5EF4-FFF2-40B4-BE49-F238E27FC236}">
                <a16:creationId xmlns:a16="http://schemas.microsoft.com/office/drawing/2014/main" id="{2C8F1FF2-A649-93DE-1D23-7D80B39EB07E}"/>
              </a:ext>
            </a:extLst>
          </p:cNvPr>
          <p:cNvSpPr/>
          <p:nvPr/>
        </p:nvSpPr>
        <p:spPr>
          <a:xfrm>
            <a:off x="2833160" y="4071575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d Heart - Non-Decodable" descr="Red Heart - Non-Decodable">
            <a:extLst>
              <a:ext uri="{FF2B5EF4-FFF2-40B4-BE49-F238E27FC236}">
                <a16:creationId xmlns:a16="http://schemas.microsoft.com/office/drawing/2014/main" id="{E677D916-DED0-40EA-64A0-F02E55A10217}"/>
              </a:ext>
            </a:extLst>
          </p:cNvPr>
          <p:cNvSpPr/>
          <p:nvPr/>
        </p:nvSpPr>
        <p:spPr>
          <a:xfrm>
            <a:off x="5971955" y="4071575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7071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almost.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2588421" y="1605644"/>
          <a:ext cx="70408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49197681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0800861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2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2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5235005" y="40764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8893400" y="40764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FF863A92-634C-5136-EC25-FCC2AD2C516C}"/>
              </a:ext>
            </a:extLst>
          </p:cNvPr>
          <p:cNvSpPr/>
          <p:nvPr/>
        </p:nvSpPr>
        <p:spPr>
          <a:xfrm>
            <a:off x="6812280" y="40764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range Heart - temporarily" descr="Orange Heart - temporarily">
            <a:extLst>
              <a:ext uri="{FF2B5EF4-FFF2-40B4-BE49-F238E27FC236}">
                <a16:creationId xmlns:a16="http://schemas.microsoft.com/office/drawing/2014/main" id="{2C8F1FF2-A649-93DE-1D23-7D80B39EB07E}"/>
              </a:ext>
            </a:extLst>
          </p:cNvPr>
          <p:cNvSpPr/>
          <p:nvPr/>
        </p:nvSpPr>
        <p:spPr>
          <a:xfrm>
            <a:off x="2848400" y="4071575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reen Circle - decodable" descr="Green Circle - decodable">
            <a:extLst>
              <a:ext uri="{FF2B5EF4-FFF2-40B4-BE49-F238E27FC236}">
                <a16:creationId xmlns:a16="http://schemas.microsoft.com/office/drawing/2014/main" id="{A54A8B35-841B-CF63-3D11-D2E7D05C3C16}"/>
              </a:ext>
            </a:extLst>
          </p:cNvPr>
          <p:cNvSpPr/>
          <p:nvPr/>
        </p:nvSpPr>
        <p:spPr>
          <a:xfrm>
            <a:off x="7938586" y="40764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reen Circle - decodable" descr="Green Circle - decodable">
            <a:extLst>
              <a:ext uri="{FF2B5EF4-FFF2-40B4-BE49-F238E27FC236}">
                <a16:creationId xmlns:a16="http://schemas.microsoft.com/office/drawing/2014/main" id="{2CA45C7C-CDF4-1E0E-BAEE-8344BCE270BA}"/>
              </a:ext>
            </a:extLst>
          </p:cNvPr>
          <p:cNvSpPr/>
          <p:nvPr/>
        </p:nvSpPr>
        <p:spPr>
          <a:xfrm>
            <a:off x="3971539" y="407157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9909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>
                <a:latin typeface="-apple-system"/>
              </a:rPr>
              <a:t>Temporary Heart Word have.</a:t>
            </a:r>
            <a:endParaRPr lang="en-US" dirty="0">
              <a:effectLst/>
              <a:latin typeface="-apple-system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3546773" y="1605643"/>
          <a:ext cx="51206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40726767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97510274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3834358" y="415282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Green Circle - decodable" descr="Green Circle - decodable">
            <a:extLst>
              <a:ext uri="{FF2B5EF4-FFF2-40B4-BE49-F238E27FC236}">
                <a16:creationId xmlns:a16="http://schemas.microsoft.com/office/drawing/2014/main" id="{BB96619D-8E51-AD2B-8918-C2BA848D4A17}"/>
              </a:ext>
            </a:extLst>
          </p:cNvPr>
          <p:cNvSpPr/>
          <p:nvPr/>
        </p:nvSpPr>
        <p:spPr>
          <a:xfrm>
            <a:off x="5181001" y="417097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Green Circle - decodable" descr="Green Circle - decodable">
            <a:extLst>
              <a:ext uri="{FF2B5EF4-FFF2-40B4-BE49-F238E27FC236}">
                <a16:creationId xmlns:a16="http://schemas.microsoft.com/office/drawing/2014/main" id="{D186AB37-0EC7-0E9F-651C-14DD8FC8A780}"/>
              </a:ext>
            </a:extLst>
          </p:cNvPr>
          <p:cNvSpPr/>
          <p:nvPr/>
        </p:nvSpPr>
        <p:spPr>
          <a:xfrm>
            <a:off x="6466107" y="4187457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B84E6F2B-1F00-5FD8-BC20-1C491396FB4F}"/>
              </a:ext>
            </a:extLst>
          </p:cNvPr>
          <p:cNvSpPr/>
          <p:nvPr/>
        </p:nvSpPr>
        <p:spPr>
          <a:xfrm>
            <a:off x="7682309" y="4152821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8026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give.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581400" y="1605643"/>
          <a:ext cx="50292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943607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5216548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DCC6BB94-20BD-B200-7F1D-5C7AEAC48C08}"/>
              </a:ext>
            </a:extLst>
          </p:cNvPr>
          <p:cNvSpPr/>
          <p:nvPr/>
        </p:nvSpPr>
        <p:spPr>
          <a:xfrm>
            <a:off x="6404811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range Heart - temporarily" descr="Orange Heart - temporarily">
            <a:extLst>
              <a:ext uri="{FF2B5EF4-FFF2-40B4-BE49-F238E27FC236}">
                <a16:creationId xmlns:a16="http://schemas.microsoft.com/office/drawing/2014/main" id="{B48D6AC5-C978-BDE9-4EE4-50C20A000625}"/>
              </a:ext>
            </a:extLst>
          </p:cNvPr>
          <p:cNvSpPr/>
          <p:nvPr/>
        </p:nvSpPr>
        <p:spPr>
          <a:xfrm>
            <a:off x="7593074" y="4082417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042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live.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718560" y="1605643"/>
          <a:ext cx="47548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C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966467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5071768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DCC6BB94-20BD-B200-7F1D-5C7AEAC48C08}"/>
              </a:ext>
            </a:extLst>
          </p:cNvPr>
          <p:cNvSpPr/>
          <p:nvPr/>
        </p:nvSpPr>
        <p:spPr>
          <a:xfrm>
            <a:off x="6260031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089B9E91-C6A5-C447-8711-EE631C234933}"/>
              </a:ext>
            </a:extLst>
          </p:cNvPr>
          <p:cNvSpPr/>
          <p:nvPr/>
        </p:nvSpPr>
        <p:spPr>
          <a:xfrm>
            <a:off x="7448294" y="4122174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6498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could.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775869"/>
              </p:ext>
            </p:extLst>
          </p:nvPr>
        </p:nvGraphicFramePr>
        <p:xfrm>
          <a:off x="3334752" y="1605643"/>
          <a:ext cx="55778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oul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8003861" y="409828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5846154" y="4089203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7940BDD3-69B2-2B83-9DDD-51313FC91643}"/>
              </a:ext>
            </a:extLst>
          </p:cNvPr>
          <p:cNvSpPr/>
          <p:nvPr/>
        </p:nvSpPr>
        <p:spPr>
          <a:xfrm>
            <a:off x="3716610" y="409828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96770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would.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052937"/>
              </p:ext>
            </p:extLst>
          </p:nvPr>
        </p:nvGraphicFramePr>
        <p:xfrm>
          <a:off x="3166309" y="1605643"/>
          <a:ext cx="61264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oul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8388871" y="410134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6195069" y="4092265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7940BDD3-69B2-2B83-9DDD-51313FC91643}"/>
              </a:ext>
            </a:extLst>
          </p:cNvPr>
          <p:cNvSpPr/>
          <p:nvPr/>
        </p:nvSpPr>
        <p:spPr>
          <a:xfrm>
            <a:off x="3885051" y="410134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8326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E9AC-E7AE-1F29-644A-6A015E06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</a:t>
            </a:r>
            <a:r>
              <a:rPr lang="en-US" i="1" dirty="0"/>
              <a:t>I.</a:t>
            </a: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790290C1-F612-6EFD-F3F5-2B7C5F0D2F47}"/>
              </a:ext>
            </a:extLst>
          </p:cNvPr>
          <p:cNvSpPr/>
          <p:nvPr/>
        </p:nvSpPr>
        <p:spPr>
          <a:xfrm>
            <a:off x="5752507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9675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should.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098652"/>
              </p:ext>
            </p:extLst>
          </p:nvPr>
        </p:nvGraphicFramePr>
        <p:xfrm>
          <a:off x="2925678" y="1605643"/>
          <a:ext cx="64922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oul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8545282" y="40847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6243195" y="407569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7940BDD3-69B2-2B83-9DDD-51313FC91643}"/>
              </a:ext>
            </a:extLst>
          </p:cNvPr>
          <p:cNvSpPr/>
          <p:nvPr/>
        </p:nvSpPr>
        <p:spPr>
          <a:xfrm>
            <a:off x="3644420" y="40847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06396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there.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522778"/>
              </p:ext>
            </p:extLst>
          </p:nvPr>
        </p:nvGraphicFramePr>
        <p:xfrm>
          <a:off x="3358814" y="1605643"/>
          <a:ext cx="55778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6832742" y="407569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7940BDD3-69B2-2B83-9DDD-51313FC91643}"/>
              </a:ext>
            </a:extLst>
          </p:cNvPr>
          <p:cNvSpPr/>
          <p:nvPr/>
        </p:nvSpPr>
        <p:spPr>
          <a:xfrm>
            <a:off x="4077556" y="40847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77067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where.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282480"/>
              </p:ext>
            </p:extLst>
          </p:nvPr>
        </p:nvGraphicFramePr>
        <p:xfrm>
          <a:off x="2925678" y="1605643"/>
          <a:ext cx="64008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7205722" y="407569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7940BDD3-69B2-2B83-9DDD-51313FC91643}"/>
              </a:ext>
            </a:extLst>
          </p:cNvPr>
          <p:cNvSpPr/>
          <p:nvPr/>
        </p:nvSpPr>
        <p:spPr>
          <a:xfrm>
            <a:off x="4233967" y="40847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4146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one.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4188995" y="1605643"/>
          <a:ext cx="38404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7053324" y="4086140"/>
            <a:ext cx="716965" cy="566797"/>
          </a:xfrm>
          <a:prstGeom prst="heart">
            <a:avLst/>
          </a:prstGeom>
          <a:solidFill>
            <a:srgbClr val="95959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5838179" y="4095218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4474555" y="4086140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9714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once.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210793"/>
              </p:ext>
            </p:extLst>
          </p:nvPr>
        </p:nvGraphicFramePr>
        <p:xfrm>
          <a:off x="3599447" y="1617674"/>
          <a:ext cx="51206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349296484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5248631" y="409775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range Heart - temporarily" descr="Orange Heart - temporarily">
            <a:extLst>
              <a:ext uri="{FF2B5EF4-FFF2-40B4-BE49-F238E27FC236}">
                <a16:creationId xmlns:a16="http://schemas.microsoft.com/office/drawing/2014/main" id="{A684F26F-3011-E7CC-CC70-43458796A0C6}"/>
              </a:ext>
            </a:extLst>
          </p:cNvPr>
          <p:cNvSpPr/>
          <p:nvPr/>
        </p:nvSpPr>
        <p:spPr>
          <a:xfrm>
            <a:off x="3885007" y="4088673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CE33D8B6-5DBE-DDA2-0B0E-D11A171EB861}"/>
              </a:ext>
            </a:extLst>
          </p:cNvPr>
          <p:cNvSpPr/>
          <p:nvPr/>
        </p:nvSpPr>
        <p:spPr>
          <a:xfrm>
            <a:off x="6507936" y="409775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59576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love.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767889" y="1605643"/>
          <a:ext cx="45720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832916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791388" y="4067035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126937" y="406703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144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above.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920390"/>
              </p:ext>
            </p:extLst>
          </p:nvPr>
        </p:nvGraphicFramePr>
        <p:xfrm>
          <a:off x="2913648" y="1605643"/>
          <a:ext cx="64008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99774842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4554812" y="408814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790011" y="4079067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7125559" y="408814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F6B760B6-3D32-6D14-EAC3-F1E555EE9514}"/>
              </a:ext>
            </a:extLst>
          </p:cNvPr>
          <p:cNvSpPr/>
          <p:nvPr/>
        </p:nvSpPr>
        <p:spPr>
          <a:xfrm>
            <a:off x="3175148" y="4079067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8389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women.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155712"/>
              </p:ext>
            </p:extLst>
          </p:nvPr>
        </p:nvGraphicFramePr>
        <p:xfrm>
          <a:off x="2384258" y="1605643"/>
          <a:ext cx="74980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99774842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2906486" y="408065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249968" y="4071575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006621" y="408065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F6B760B6-3D32-6D14-EAC3-F1E555EE9514}"/>
              </a:ext>
            </a:extLst>
          </p:cNvPr>
          <p:cNvSpPr/>
          <p:nvPr/>
        </p:nvSpPr>
        <p:spPr>
          <a:xfrm>
            <a:off x="7614800" y="4071575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052CA034-B7CE-853E-860E-1C62F76995EE}"/>
              </a:ext>
            </a:extLst>
          </p:cNvPr>
          <p:cNvSpPr/>
          <p:nvPr/>
        </p:nvSpPr>
        <p:spPr>
          <a:xfrm>
            <a:off x="8962379" y="408065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6884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woman.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273335"/>
              </p:ext>
            </p:extLst>
          </p:nvPr>
        </p:nvGraphicFramePr>
        <p:xfrm>
          <a:off x="2384258" y="1605643"/>
          <a:ext cx="74980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9466562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99774842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2906486" y="408065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249968" y="4071575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6006621" y="408065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F6B760B6-3D32-6D14-EAC3-F1E555EE9514}"/>
              </a:ext>
            </a:extLst>
          </p:cNvPr>
          <p:cNvSpPr/>
          <p:nvPr/>
        </p:nvSpPr>
        <p:spPr>
          <a:xfrm>
            <a:off x="7614800" y="4071575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052CA034-B7CE-853E-860E-1C62F76995EE}"/>
              </a:ext>
            </a:extLst>
          </p:cNvPr>
          <p:cNvSpPr/>
          <p:nvPr/>
        </p:nvSpPr>
        <p:spPr>
          <a:xfrm>
            <a:off x="8962379" y="408065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7910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they.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3873710" y="1598386"/>
          <a:ext cx="44805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ey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598931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6704978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498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</a:t>
            </a:r>
            <a:r>
              <a:rPr lang="en-US" i="0" dirty="0"/>
              <a:t>is</a:t>
            </a:r>
            <a:r>
              <a:rPr lang="en-US" dirty="0"/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5288030" y="1605643"/>
          <a:ext cx="16459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5362980" y="4112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98DC9753-C892-0DD7-C878-A7C9F4F5DB7B}"/>
              </a:ext>
            </a:extLst>
          </p:cNvPr>
          <p:cNvSpPr/>
          <p:nvPr/>
        </p:nvSpPr>
        <p:spPr>
          <a:xfrm>
            <a:off x="6125980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2900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7999"/>
            <a:ext cx="8545511" cy="466344"/>
          </a:xfrm>
        </p:spPr>
        <p:txBody>
          <a:bodyPr/>
          <a:lstStyle/>
          <a:p>
            <a:r>
              <a:rPr lang="en-US" dirty="0"/>
              <a:t>Irregular Word does.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/>
        </p:nvGraphicFramePr>
        <p:xfrm>
          <a:off x="3581400" y="1605644"/>
          <a:ext cx="50292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4129353660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959248" y="408360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350739" y="4074528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BD6CF4F9-B738-AB08-281A-1E711677680A}"/>
              </a:ext>
            </a:extLst>
          </p:cNvPr>
          <p:cNvSpPr/>
          <p:nvPr/>
        </p:nvSpPr>
        <p:spPr>
          <a:xfrm>
            <a:off x="7090861" y="4074528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9043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friend.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93145"/>
              </p:ext>
            </p:extLst>
          </p:nvPr>
        </p:nvGraphicFramePr>
        <p:xfrm>
          <a:off x="2925678" y="1605644"/>
          <a:ext cx="6603451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4171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3466678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1500450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ie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098989" y="41362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465156" y="412719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F9F91E7A-4FA1-0A3F-2790-E86CCB78CA32}"/>
              </a:ext>
            </a:extLst>
          </p:cNvPr>
          <p:cNvSpPr/>
          <p:nvPr/>
        </p:nvSpPr>
        <p:spPr>
          <a:xfrm>
            <a:off x="8629505" y="41362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43080890-5240-E9B7-2EB5-9D63674AB783}"/>
              </a:ext>
            </a:extLst>
          </p:cNvPr>
          <p:cNvSpPr/>
          <p:nvPr/>
        </p:nvSpPr>
        <p:spPr>
          <a:xfrm>
            <a:off x="7302021" y="41362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B55D482C-0E01-8AD6-FDE6-F77D4538C6E0}"/>
              </a:ext>
            </a:extLst>
          </p:cNvPr>
          <p:cNvSpPr/>
          <p:nvPr/>
        </p:nvSpPr>
        <p:spPr>
          <a:xfrm>
            <a:off x="4013390" y="41362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8454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been.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082847"/>
              </p:ext>
            </p:extLst>
          </p:nvPr>
        </p:nvGraphicFramePr>
        <p:xfrm>
          <a:off x="3491162" y="1605644"/>
          <a:ext cx="53035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ee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832915" y="40866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838134" y="4077591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43080890-5240-E9B7-2EB5-9D63674AB783}"/>
              </a:ext>
            </a:extLst>
          </p:cNvPr>
          <p:cNvSpPr/>
          <p:nvPr/>
        </p:nvSpPr>
        <p:spPr>
          <a:xfrm>
            <a:off x="7867505" y="408666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5832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great.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36565"/>
              </p:ext>
            </p:extLst>
          </p:nvPr>
        </p:nvGraphicFramePr>
        <p:xfrm>
          <a:off x="3045994" y="1605644"/>
          <a:ext cx="61264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03785564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435873" y="410925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391587" y="4100177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43080890-5240-E9B7-2EB5-9D63674AB783}"/>
              </a:ext>
            </a:extLst>
          </p:cNvPr>
          <p:cNvSpPr/>
          <p:nvPr/>
        </p:nvSpPr>
        <p:spPr>
          <a:xfrm>
            <a:off x="8432990" y="410925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4490643" y="410925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483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break.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491497"/>
              </p:ext>
            </p:extLst>
          </p:nvPr>
        </p:nvGraphicFramePr>
        <p:xfrm>
          <a:off x="3045994" y="1605644"/>
          <a:ext cx="64922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003785564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61F46A83-E7C4-98D8-21EF-10CD74F76752}"/>
              </a:ext>
            </a:extLst>
          </p:cNvPr>
          <p:cNvSpPr/>
          <p:nvPr/>
        </p:nvSpPr>
        <p:spPr>
          <a:xfrm>
            <a:off x="3435873" y="410925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391587" y="4100177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43080890-5240-E9B7-2EB5-9D63674AB783}"/>
              </a:ext>
            </a:extLst>
          </p:cNvPr>
          <p:cNvSpPr/>
          <p:nvPr/>
        </p:nvSpPr>
        <p:spPr>
          <a:xfrm>
            <a:off x="8432990" y="410925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4490643" y="410925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5337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again.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423491"/>
              </p:ext>
            </p:extLst>
          </p:nvPr>
        </p:nvGraphicFramePr>
        <p:xfrm>
          <a:off x="3106152" y="1605644"/>
          <a:ext cx="60350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003785564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A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ai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6451745" y="4080653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43080890-5240-E9B7-2EB5-9D63674AB783}"/>
              </a:ext>
            </a:extLst>
          </p:cNvPr>
          <p:cNvSpPr/>
          <p:nvPr/>
        </p:nvSpPr>
        <p:spPr>
          <a:xfrm>
            <a:off x="8228453" y="408973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4767369" y="408973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range Heart - temporarily" descr="Orange Heart - temporarily">
            <a:extLst>
              <a:ext uri="{FF2B5EF4-FFF2-40B4-BE49-F238E27FC236}">
                <a16:creationId xmlns:a16="http://schemas.microsoft.com/office/drawing/2014/main" id="{8C1DD3DA-9800-570F-2C96-4A5D6896D289}"/>
              </a:ext>
            </a:extLst>
          </p:cNvPr>
          <p:cNvSpPr/>
          <p:nvPr/>
        </p:nvSpPr>
        <p:spPr>
          <a:xfrm>
            <a:off x="3367650" y="4064611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191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against.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908919"/>
              </p:ext>
            </p:extLst>
          </p:nvPr>
        </p:nvGraphicFramePr>
        <p:xfrm>
          <a:off x="2251909" y="1617676"/>
          <a:ext cx="7832712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003785564"/>
                    </a:ext>
                  </a:extLst>
                </a:gridCol>
                <a:gridCol w="898836">
                  <a:extLst>
                    <a:ext uri="{9D8B030D-6E8A-4147-A177-3AD203B41FA5}">
                      <a16:colId xmlns:a16="http://schemas.microsoft.com/office/drawing/2014/main" val="2570423761"/>
                    </a:ext>
                  </a:extLst>
                </a:gridCol>
                <a:gridCol w="898836">
                  <a:extLst>
                    <a:ext uri="{9D8B030D-6E8A-4147-A177-3AD203B41FA5}">
                      <a16:colId xmlns:a16="http://schemas.microsoft.com/office/drawing/2014/main" val="2671084181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A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ai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5597502" y="408466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43080890-5240-E9B7-2EB5-9D63674AB783}"/>
              </a:ext>
            </a:extLst>
          </p:cNvPr>
          <p:cNvSpPr/>
          <p:nvPr/>
        </p:nvSpPr>
        <p:spPr>
          <a:xfrm>
            <a:off x="7374210" y="40937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3913126" y="40937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range Heart - temporarily" descr="Orange Heart - temporarily">
            <a:extLst>
              <a:ext uri="{FF2B5EF4-FFF2-40B4-BE49-F238E27FC236}">
                <a16:creationId xmlns:a16="http://schemas.microsoft.com/office/drawing/2014/main" id="{8C1DD3DA-9800-570F-2C96-4A5D6896D289}"/>
              </a:ext>
            </a:extLst>
          </p:cNvPr>
          <p:cNvSpPr/>
          <p:nvPr/>
        </p:nvSpPr>
        <p:spPr>
          <a:xfrm>
            <a:off x="2513407" y="4084664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D45D7D29-F848-61B9-6A31-EE448B4E2A78}"/>
              </a:ext>
            </a:extLst>
          </p:cNvPr>
          <p:cNvSpPr/>
          <p:nvPr/>
        </p:nvSpPr>
        <p:spPr>
          <a:xfrm>
            <a:off x="8428978" y="40937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reen Circle - decodable" descr="Green Circle - decodable">
            <a:extLst>
              <a:ext uri="{FF2B5EF4-FFF2-40B4-BE49-F238E27FC236}">
                <a16:creationId xmlns:a16="http://schemas.microsoft.com/office/drawing/2014/main" id="{CB07AAFF-46D9-D6E3-B235-49E19865EDF0}"/>
              </a:ext>
            </a:extLst>
          </p:cNvPr>
          <p:cNvSpPr/>
          <p:nvPr/>
        </p:nvSpPr>
        <p:spPr>
          <a:xfrm>
            <a:off x="9363432" y="40937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7977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2825E-C8F6-F32F-3EE7-ADF877D7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today.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6024E-D2C9-3F27-CD08-607962799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220735"/>
              </p:ext>
            </p:extLst>
          </p:nvPr>
        </p:nvGraphicFramePr>
        <p:xfrm>
          <a:off x="3118182" y="1605644"/>
          <a:ext cx="60350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23938756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1003785564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ay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E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5" name="Orange Heart - temporarily" descr="Orange Heart - temporarily">
            <a:extLst>
              <a:ext uri="{FF2B5EF4-FFF2-40B4-BE49-F238E27FC236}">
                <a16:creationId xmlns:a16="http://schemas.microsoft.com/office/drawing/2014/main" id="{8F316003-0018-F714-1F8F-1BC7526CCD67}"/>
              </a:ext>
            </a:extLst>
          </p:cNvPr>
          <p:cNvSpPr/>
          <p:nvPr/>
        </p:nvSpPr>
        <p:spPr>
          <a:xfrm>
            <a:off x="4310122" y="4075694"/>
            <a:ext cx="716965" cy="566797"/>
          </a:xfrm>
          <a:prstGeom prst="heart">
            <a:avLst/>
          </a:prstGeom>
          <a:solidFill>
            <a:srgbClr val="F0462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43080890-5240-E9B7-2EB5-9D63674AB783}"/>
              </a:ext>
            </a:extLst>
          </p:cNvPr>
          <p:cNvSpPr/>
          <p:nvPr/>
        </p:nvSpPr>
        <p:spPr>
          <a:xfrm>
            <a:off x="5665725" y="40847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89ADF75-8DB7-C49B-3EE8-E484CD4A5FCE}"/>
              </a:ext>
            </a:extLst>
          </p:cNvPr>
          <p:cNvSpPr/>
          <p:nvPr/>
        </p:nvSpPr>
        <p:spPr>
          <a:xfrm>
            <a:off x="3287483" y="40847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D45D7D29-F848-61B9-6A31-EE448B4E2A78}"/>
              </a:ext>
            </a:extLst>
          </p:cNvPr>
          <p:cNvSpPr/>
          <p:nvPr/>
        </p:nvSpPr>
        <p:spPr>
          <a:xfrm>
            <a:off x="7646925" y="408477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9495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away.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3278502" y="1605643"/>
          <a:ext cx="56692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54532463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ay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5209424" y="4112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A78FBA34-C3FE-66CB-EEEE-4869B94611C4}"/>
              </a:ext>
            </a:extLst>
          </p:cNvPr>
          <p:cNvSpPr/>
          <p:nvPr/>
        </p:nvSpPr>
        <p:spPr>
          <a:xfrm>
            <a:off x="3536079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009ACE5F-313A-595B-3CE0-4E58AC67086C}"/>
              </a:ext>
            </a:extLst>
          </p:cNvPr>
          <p:cNvSpPr/>
          <p:nvPr/>
        </p:nvSpPr>
        <p:spPr>
          <a:xfrm>
            <a:off x="7395412" y="4112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677427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always.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2301240" y="1617675"/>
          <a:ext cx="75895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50556248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54532463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84233666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ay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5122605" y="4086555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A78FBA34-C3FE-66CB-EEEE-4869B94611C4}"/>
              </a:ext>
            </a:extLst>
          </p:cNvPr>
          <p:cNvSpPr/>
          <p:nvPr/>
        </p:nvSpPr>
        <p:spPr>
          <a:xfrm>
            <a:off x="2550291" y="411505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009ACE5F-313A-595B-3CE0-4E58AC67086C}"/>
              </a:ext>
            </a:extLst>
          </p:cNvPr>
          <p:cNvSpPr/>
          <p:nvPr/>
        </p:nvSpPr>
        <p:spPr>
          <a:xfrm>
            <a:off x="7363610" y="407839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Green Circle - decodable" descr="Green Circle - decodable">
            <a:extLst>
              <a:ext uri="{FF2B5EF4-FFF2-40B4-BE49-F238E27FC236}">
                <a16:creationId xmlns:a16="http://schemas.microsoft.com/office/drawing/2014/main" id="{BAE65438-8009-8A22-9F73-D3921BE66CD3}"/>
              </a:ext>
            </a:extLst>
          </p:cNvPr>
          <p:cNvSpPr/>
          <p:nvPr/>
        </p:nvSpPr>
        <p:spPr>
          <a:xfrm>
            <a:off x="9131166" y="4078394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C99B61D-2066-E678-6B4F-1D86723C87B9}"/>
              </a:ext>
            </a:extLst>
          </p:cNvPr>
          <p:cNvSpPr/>
          <p:nvPr/>
        </p:nvSpPr>
        <p:spPr>
          <a:xfrm>
            <a:off x="3753532" y="4124131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0716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Word was.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4078843" y="1605643"/>
          <a:ext cx="40233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98230482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4728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6" name="Red Heart - Non-Decodable" descr="Red Heart - Non-Decodable">
            <a:extLst>
              <a:ext uri="{FF2B5EF4-FFF2-40B4-BE49-F238E27FC236}">
                <a16:creationId xmlns:a16="http://schemas.microsoft.com/office/drawing/2014/main" id="{3D25B747-0236-AC0E-7391-B5F411A37EA9}"/>
              </a:ext>
            </a:extLst>
          </p:cNvPr>
          <p:cNvSpPr/>
          <p:nvPr/>
        </p:nvSpPr>
        <p:spPr>
          <a:xfrm>
            <a:off x="6192123" y="4112099"/>
            <a:ext cx="716965" cy="566797"/>
          </a:xfrm>
          <a:prstGeom prst="heart">
            <a:avLst/>
          </a:prstGeom>
          <a:solidFill>
            <a:srgbClr val="F0462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2415BD76-8BF8-D3C3-2985-D635FD36A953}"/>
              </a:ext>
            </a:extLst>
          </p:cNvPr>
          <p:cNvSpPr/>
          <p:nvPr/>
        </p:nvSpPr>
        <p:spPr>
          <a:xfrm>
            <a:off x="4633777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ange Heart - temporarily" descr="Orange Heart - temporarily">
            <a:extLst>
              <a:ext uri="{FF2B5EF4-FFF2-40B4-BE49-F238E27FC236}">
                <a16:creationId xmlns:a16="http://schemas.microsoft.com/office/drawing/2014/main" id="{0F337CB4-F421-B0A1-EB2C-12B9EE574AF9}"/>
              </a:ext>
            </a:extLst>
          </p:cNvPr>
          <p:cNvSpPr/>
          <p:nvPr/>
        </p:nvSpPr>
        <p:spPr>
          <a:xfrm>
            <a:off x="7309038" y="4104841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2680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 Word also.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4007982" y="1486063"/>
          <a:ext cx="42062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98387349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54532463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5379675" y="395494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A78FBA34-C3FE-66CB-EEEE-4869B94611C4}"/>
              </a:ext>
            </a:extLst>
          </p:cNvPr>
          <p:cNvSpPr/>
          <p:nvPr/>
        </p:nvSpPr>
        <p:spPr>
          <a:xfrm>
            <a:off x="4265731" y="3954943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en Circle - decodable" descr="Green Circle - decodable">
            <a:extLst>
              <a:ext uri="{FF2B5EF4-FFF2-40B4-BE49-F238E27FC236}">
                <a16:creationId xmlns:a16="http://schemas.microsoft.com/office/drawing/2014/main" id="{009ACE5F-313A-595B-3CE0-4E58AC67086C}"/>
              </a:ext>
            </a:extLst>
          </p:cNvPr>
          <p:cNvSpPr/>
          <p:nvPr/>
        </p:nvSpPr>
        <p:spPr>
          <a:xfrm>
            <a:off x="6204305" y="395494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Green Circle - decodable" descr="Green Circle - decodable">
            <a:extLst>
              <a:ext uri="{FF2B5EF4-FFF2-40B4-BE49-F238E27FC236}">
                <a16:creationId xmlns:a16="http://schemas.microsoft.com/office/drawing/2014/main" id="{BAE65438-8009-8A22-9F73-D3921BE66CD3}"/>
              </a:ext>
            </a:extLst>
          </p:cNvPr>
          <p:cNvSpPr/>
          <p:nvPr/>
        </p:nvSpPr>
        <p:spPr>
          <a:xfrm>
            <a:off x="7304873" y="3954943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7410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know.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3395472" y="1605643"/>
          <a:ext cx="53949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kn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ow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7" name="Green Circle - decodable" descr="Green Circle - decodable">
            <a:extLst>
              <a:ext uri="{FF2B5EF4-FFF2-40B4-BE49-F238E27FC236}">
                <a16:creationId xmlns:a16="http://schemas.microsoft.com/office/drawing/2014/main" id="{E5E5769F-1F54-08E6-8D18-DE57FD128E6C}"/>
              </a:ext>
            </a:extLst>
          </p:cNvPr>
          <p:cNvSpPr/>
          <p:nvPr/>
        </p:nvSpPr>
        <p:spPr>
          <a:xfrm>
            <a:off x="7019360" y="4112099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844B8EEE-47EC-9430-7F84-CAE1350A38BB}"/>
              </a:ext>
            </a:extLst>
          </p:cNvPr>
          <p:cNvSpPr/>
          <p:nvPr/>
        </p:nvSpPr>
        <p:spPr>
          <a:xfrm>
            <a:off x="4168393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543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40162F-D076-4317-94F0-8B64BCDD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knew.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9ED9A9-02C2-33C7-8E14-A400685EB541}"/>
              </a:ext>
            </a:extLst>
          </p:cNvPr>
          <p:cNvGraphicFramePr>
            <a:graphicFrameLocks noGrp="1"/>
          </p:cNvGraphicFramePr>
          <p:nvPr/>
        </p:nvGraphicFramePr>
        <p:xfrm>
          <a:off x="3419536" y="1605643"/>
          <a:ext cx="53949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3069120920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kn</a:t>
                      </a:r>
                      <a:endParaRPr lang="en-US" sz="15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ew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2" name="Orange Heart - temporarily" descr="Orange Heart - temporarily">
            <a:extLst>
              <a:ext uri="{FF2B5EF4-FFF2-40B4-BE49-F238E27FC236}">
                <a16:creationId xmlns:a16="http://schemas.microsoft.com/office/drawing/2014/main" id="{844B8EEE-47EC-9430-7F84-CAE1350A38BB}"/>
              </a:ext>
            </a:extLst>
          </p:cNvPr>
          <p:cNvSpPr/>
          <p:nvPr/>
        </p:nvSpPr>
        <p:spPr>
          <a:xfrm>
            <a:off x="4192457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range Heart - temporarily" descr="Orange Heart - temporarily">
            <a:extLst>
              <a:ext uri="{FF2B5EF4-FFF2-40B4-BE49-F238E27FC236}">
                <a16:creationId xmlns:a16="http://schemas.microsoft.com/office/drawing/2014/main" id="{8F5DAAB4-7723-79D9-FA2E-A42A49F59905}"/>
              </a:ext>
            </a:extLst>
          </p:cNvPr>
          <p:cNvSpPr/>
          <p:nvPr/>
        </p:nvSpPr>
        <p:spPr>
          <a:xfrm>
            <a:off x="6972225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4020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Temporary Heart Word work.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3509954" y="1598386"/>
          <a:ext cx="521208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627481848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123844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6059297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02ACF62-8995-06B3-67AE-0F964D407564}"/>
              </a:ext>
            </a:extLst>
          </p:cNvPr>
          <p:cNvSpPr/>
          <p:nvPr/>
        </p:nvSpPr>
        <p:spPr>
          <a:xfrm>
            <a:off x="7858597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86524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Temporary Heart Word word.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3409938" y="1598386"/>
          <a:ext cx="539496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627481848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023828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5959281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02ACF62-8995-06B3-67AE-0F964D407564}"/>
              </a:ext>
            </a:extLst>
          </p:cNvPr>
          <p:cNvSpPr/>
          <p:nvPr/>
        </p:nvSpPr>
        <p:spPr>
          <a:xfrm>
            <a:off x="7891432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9340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noFill/>
              </a:rPr>
              <a:t>Temporary Heart Word world.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2763953" y="1598386"/>
          <a:ext cx="6664094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281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885124">
                  <a:extLst>
                    <a:ext uri="{9D8B030D-6E8A-4147-A177-3AD203B41FA5}">
                      <a16:colId xmlns:a16="http://schemas.microsoft.com/office/drawing/2014/main" val="362748184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17437994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3569017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5774743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302ACF62-8995-06B3-67AE-0F964D407564}"/>
              </a:ext>
            </a:extLst>
          </p:cNvPr>
          <p:cNvSpPr/>
          <p:nvPr/>
        </p:nvSpPr>
        <p:spPr>
          <a:xfrm>
            <a:off x="7348507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Green Circle - decodable" descr="Green Circle - decodable">
            <a:extLst>
              <a:ext uri="{FF2B5EF4-FFF2-40B4-BE49-F238E27FC236}">
                <a16:creationId xmlns:a16="http://schemas.microsoft.com/office/drawing/2014/main" id="{31B05ACF-91C2-40EC-F30E-6B2B68D1271F}"/>
              </a:ext>
            </a:extLst>
          </p:cNvPr>
          <p:cNvSpPr/>
          <p:nvPr/>
        </p:nvSpPr>
        <p:spPr>
          <a:xfrm>
            <a:off x="8479626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32199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your.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3830255" y="1598386"/>
          <a:ext cx="45720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our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193058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6427004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2466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four.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4003879" y="1598386"/>
          <a:ext cx="420624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our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193058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6217770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5715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Heart Word fourth.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2964335" y="1586811"/>
          <a:ext cx="6281839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8319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183333790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our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endParaRPr lang="en-US" sz="15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3152394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5207881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reen Circle - decodable" descr="Green Circle - decodable">
            <a:extLst>
              <a:ext uri="{FF2B5EF4-FFF2-40B4-BE49-F238E27FC236}">
                <a16:creationId xmlns:a16="http://schemas.microsoft.com/office/drawing/2014/main" id="{CD807FDE-84E9-0F85-5749-D57E1D0A4A9B}"/>
              </a:ext>
            </a:extLst>
          </p:cNvPr>
          <p:cNvSpPr/>
          <p:nvPr/>
        </p:nvSpPr>
        <p:spPr>
          <a:xfrm>
            <a:off x="7968176" y="4067266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69385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655F1-8654-94F8-9ED3-AE3CDD44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</a:t>
            </a:r>
            <a:r>
              <a:rPr lang="en-US" sz="1000" b="0" kern="1200" dirty="0">
                <a:effectLst/>
                <a:latin typeface="Century Gothic" panose="020B0502020202020204" pitchFamily="34" charset="0"/>
                <a:ea typeface="+mj-ea"/>
                <a:cs typeface="+mj-cs"/>
              </a:rPr>
              <a:t>Heart</a:t>
            </a:r>
            <a:r>
              <a:rPr lang="en-US" dirty="0"/>
              <a:t> Word pear.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3F22F-CD24-8ED0-81FF-BF6C198EADCE}"/>
              </a:ext>
            </a:extLst>
          </p:cNvPr>
          <p:cNvGraphicFramePr>
            <a:graphicFrameLocks noGrp="1"/>
          </p:cNvGraphicFramePr>
          <p:nvPr/>
        </p:nvGraphicFramePr>
        <p:xfrm>
          <a:off x="3686911" y="1598386"/>
          <a:ext cx="484632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73627888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396886645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US" sz="15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marT="0" marB="274320"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CF46">
                        <a:alpha val="403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0" b="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US" sz="15000" b="0" spc="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</a:t>
                      </a:r>
                      <a:endParaRPr lang="en-US" sz="15000" b="0" kern="1200" spc="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0" marB="27432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200">
                        <a:alpha val="403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9985"/>
                  </a:ext>
                </a:extLst>
              </a:tr>
            </a:tbl>
          </a:graphicData>
        </a:graphic>
      </p:graphicFrame>
      <p:sp>
        <p:nvSpPr>
          <p:cNvPr id="8" name="Green Circle - decodable" descr="Green Circle - decodable">
            <a:extLst>
              <a:ext uri="{FF2B5EF4-FFF2-40B4-BE49-F238E27FC236}">
                <a16:creationId xmlns:a16="http://schemas.microsoft.com/office/drawing/2014/main" id="{AD6B4507-12FC-7E81-003B-9027A787BA9E}"/>
              </a:ext>
            </a:extLst>
          </p:cNvPr>
          <p:cNvSpPr/>
          <p:nvPr/>
        </p:nvSpPr>
        <p:spPr>
          <a:xfrm>
            <a:off x="4084669" y="4104842"/>
            <a:ext cx="548640" cy="548640"/>
          </a:xfrm>
          <a:prstGeom prst="ellipse">
            <a:avLst/>
          </a:prstGeom>
          <a:solidFill>
            <a:srgbClr val="7D9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range Heart - temporarily" descr="Orange Heart - temporarily">
            <a:extLst>
              <a:ext uri="{FF2B5EF4-FFF2-40B4-BE49-F238E27FC236}">
                <a16:creationId xmlns:a16="http://schemas.microsoft.com/office/drawing/2014/main" id="{64D7AFA2-0903-A3E7-D933-97B1DD19766D}"/>
              </a:ext>
            </a:extLst>
          </p:cNvPr>
          <p:cNvSpPr/>
          <p:nvPr/>
        </p:nvSpPr>
        <p:spPr>
          <a:xfrm>
            <a:off x="6460129" y="4104842"/>
            <a:ext cx="716965" cy="566797"/>
          </a:xfrm>
          <a:prstGeom prst="heart">
            <a:avLst/>
          </a:prstGeom>
          <a:solidFill>
            <a:srgbClr val="E27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842821"/>
      </p:ext>
    </p:extLst>
  </p:cSld>
  <p:clrMapOvr>
    <a:masterClrMapping/>
  </p:clrMapOvr>
</p:sld>
</file>

<file path=ppt/theme/theme1.xml><?xml version="1.0" encoding="utf-8"?>
<a:theme xmlns:a="http://schemas.openxmlformats.org/drawingml/2006/main" name="7_FS_Warm-U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G3 Nav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DividerTe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tudent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tudentContent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21057</TotalTime>
  <Words>2858</Words>
  <Application>Microsoft Office PowerPoint</Application>
  <PresentationFormat>Widescreen</PresentationFormat>
  <Paragraphs>1159</Paragraphs>
  <Slides>169</Slides>
  <Notes>169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169</vt:i4>
      </vt:variant>
    </vt:vector>
  </HeadingPairs>
  <TitlesOfParts>
    <vt:vector size="179" baseType="lpstr">
      <vt:lpstr>-apple-system</vt:lpstr>
      <vt:lpstr>Arial</vt:lpstr>
      <vt:lpstr>Calibri</vt:lpstr>
      <vt:lpstr>Calibri Light</vt:lpstr>
      <vt:lpstr>Century Gothic</vt:lpstr>
      <vt:lpstr>7_FS_Warm-Up</vt:lpstr>
      <vt:lpstr>2_G3 Nav 1</vt:lpstr>
      <vt:lpstr>SectionDividerTeal</vt:lpstr>
      <vt:lpstr>1_StudentContent</vt:lpstr>
      <vt:lpstr>StudentContent2</vt:lpstr>
      <vt:lpstr>Irregular Words.</vt:lpstr>
      <vt:lpstr>Temporary Heart Word a.</vt:lpstr>
      <vt:lpstr>Irregular Word the.</vt:lpstr>
      <vt:lpstr>Temporary Heart Word as.</vt:lpstr>
      <vt:lpstr>Irregular Word to.</vt:lpstr>
      <vt:lpstr>Irregular Word do.</vt:lpstr>
      <vt:lpstr>Temporary Heart Word I.</vt:lpstr>
      <vt:lpstr>Temporary Heart Word is.</vt:lpstr>
      <vt:lpstr>Irregular Word was.</vt:lpstr>
      <vt:lpstr>Temporary Heart Word you.</vt:lpstr>
      <vt:lpstr>Irregular Word of.</vt:lpstr>
      <vt:lpstr>Temporary Heart Word for.</vt:lpstr>
      <vt:lpstr>Irregular Word from.</vt:lpstr>
      <vt:lpstr>Temporary Heart Word your.</vt:lpstr>
      <vt:lpstr>Irregular Word said.</vt:lpstr>
      <vt:lpstr>Temporary Heart Word all.</vt:lpstr>
      <vt:lpstr>Temporary Heart Word put.</vt:lpstr>
      <vt:lpstr>Irregular Word are.</vt:lpstr>
      <vt:lpstr>Irregular Word does.</vt:lpstr>
      <vt:lpstr>Temporary Heart Word see.</vt:lpstr>
      <vt:lpstr>Temporary Heart Word have.</vt:lpstr>
      <vt:lpstr>Irregular Word love.</vt:lpstr>
      <vt:lpstr>Temporary Heart Word by.</vt:lpstr>
      <vt:lpstr>Temporary Heart Word my.</vt:lpstr>
      <vt:lpstr>Irregular Word who.</vt:lpstr>
      <vt:lpstr>Irregular Word two.</vt:lpstr>
      <vt:lpstr>Temporary Heart Word they.</vt:lpstr>
      <vt:lpstr>Irregular Word what.</vt:lpstr>
      <vt:lpstr>Temporary Heart Word want.</vt:lpstr>
      <vt:lpstr>Temporary Heart Word give.</vt:lpstr>
      <vt:lpstr>Temporary Heart Word live.</vt:lpstr>
      <vt:lpstr>Irregular Word one.</vt:lpstr>
      <vt:lpstr>Irregular Word some.</vt:lpstr>
      <vt:lpstr>Irregular Word come.</vt:lpstr>
      <vt:lpstr>Irregular Word there.</vt:lpstr>
      <vt:lpstr>Irregular Word where.</vt:lpstr>
      <vt:lpstr>Irregular Word were.</vt:lpstr>
      <vt:lpstr>Irregular Words.</vt:lpstr>
      <vt:lpstr>Irregular Word was.</vt:lpstr>
      <vt:lpstr>Irregular Word of.</vt:lpstr>
      <vt:lpstr>Temporary Heart Word you.</vt:lpstr>
      <vt:lpstr>Temporary Heart Word or.</vt:lpstr>
      <vt:lpstr>Temporary Heart Word for.</vt:lpstr>
      <vt:lpstr>Temporary Heart Word put.</vt:lpstr>
      <vt:lpstr>Temporary Heart Word push.</vt:lpstr>
      <vt:lpstr>Temporary Heart Word my.</vt:lpstr>
      <vt:lpstr>Temporary Heart Word by.</vt:lpstr>
      <vt:lpstr>Temporary Heart Word why.</vt:lpstr>
      <vt:lpstr>Irregular Word walk.</vt:lpstr>
      <vt:lpstr>Irregular Word talk.</vt:lpstr>
      <vt:lpstr>Irregular Word into.</vt:lpstr>
      <vt:lpstr>Temporary Heart Word wash.</vt:lpstr>
      <vt:lpstr>Temporary Heart Word want.</vt:lpstr>
      <vt:lpstr>Irregular Word what.</vt:lpstr>
      <vt:lpstr>Irregular Word who.</vt:lpstr>
      <vt:lpstr>Irregular Word some.</vt:lpstr>
      <vt:lpstr>Irregular Word come.</vt:lpstr>
      <vt:lpstr>Irregular Word done.</vt:lpstr>
      <vt:lpstr>Irregular Word none.</vt:lpstr>
      <vt:lpstr>Temporary Heart Word our.</vt:lpstr>
      <vt:lpstr>Temporary Heart Word out.</vt:lpstr>
      <vt:lpstr>Temporary Heart Word about.</vt:lpstr>
      <vt:lpstr>Irregular Word among.</vt:lpstr>
      <vt:lpstr>Temporary Heart Word almost.</vt:lpstr>
      <vt:lpstr>Temporary Heart Word have.</vt:lpstr>
      <vt:lpstr>Temporary Heart Word give.</vt:lpstr>
      <vt:lpstr>Temporary Heart Word live.</vt:lpstr>
      <vt:lpstr>Irregular Word could.</vt:lpstr>
      <vt:lpstr>Irregular Word would.</vt:lpstr>
      <vt:lpstr>Irregular Word should.</vt:lpstr>
      <vt:lpstr>Irregular Word there.</vt:lpstr>
      <vt:lpstr>Irregular Word where.</vt:lpstr>
      <vt:lpstr>Irregular Word one.</vt:lpstr>
      <vt:lpstr>Irregular Word once.</vt:lpstr>
      <vt:lpstr>Irregular Word love.</vt:lpstr>
      <vt:lpstr>Irregular Word above.</vt:lpstr>
      <vt:lpstr>Irregular Word women.</vt:lpstr>
      <vt:lpstr>Irregular Word woman.</vt:lpstr>
      <vt:lpstr>Temporary Heart Word they.</vt:lpstr>
      <vt:lpstr>Irregular Word does.</vt:lpstr>
      <vt:lpstr>Irregular Word friend.</vt:lpstr>
      <vt:lpstr>Irregular Word been.</vt:lpstr>
      <vt:lpstr>Irregular Word great.</vt:lpstr>
      <vt:lpstr>Irregular Word break.</vt:lpstr>
      <vt:lpstr>Irregular Word again.</vt:lpstr>
      <vt:lpstr>Irregular Word against.</vt:lpstr>
      <vt:lpstr>Irregular Word today.</vt:lpstr>
      <vt:lpstr>Temporary Heart Word away.</vt:lpstr>
      <vt:lpstr>Temporary Heart Word always.</vt:lpstr>
      <vt:lpstr>Temporary Heart  Word also.</vt:lpstr>
      <vt:lpstr>Temporary Heart Word know.</vt:lpstr>
      <vt:lpstr>Temporary Heart Word knew.</vt:lpstr>
      <vt:lpstr>Temporary Heart Word work.</vt:lpstr>
      <vt:lpstr>Temporary Heart Word word.</vt:lpstr>
      <vt:lpstr>Temporary Heart Word world.</vt:lpstr>
      <vt:lpstr>Temporary Heart Word your.</vt:lpstr>
      <vt:lpstr>Temporary Heart Word four.</vt:lpstr>
      <vt:lpstr>Temporary Heart Word fourth.</vt:lpstr>
      <vt:lpstr>Temporary Heart Word pear.</vt:lpstr>
      <vt:lpstr>Temporary Heart Word wear.</vt:lpstr>
      <vt:lpstr>Temporary Heart Word tear.</vt:lpstr>
      <vt:lpstr>Temporary Heart Word bear.</vt:lpstr>
      <vt:lpstr>Irregular Word door.</vt:lpstr>
      <vt:lpstr>Irregular Word poor.</vt:lpstr>
      <vt:lpstr>Irregular Word floor.</vt:lpstr>
      <vt:lpstr>Irregular Word buy.</vt:lpstr>
      <vt:lpstr>Irregular Word build.</vt:lpstr>
      <vt:lpstr>Temporary Heart Word father.</vt:lpstr>
      <vt:lpstr>Irregular Word other.</vt:lpstr>
      <vt:lpstr>Irregular Word mother.</vt:lpstr>
      <vt:lpstr>Irregular Word brother.</vt:lpstr>
      <vt:lpstr>Temporary Heart Word fought.</vt:lpstr>
      <vt:lpstr>Temporary Heart Word bought.</vt:lpstr>
      <vt:lpstr>Temporary Heart Word brought.</vt:lpstr>
      <vt:lpstr>Temporary Heart Word thought.</vt:lpstr>
      <vt:lpstr>Irregular Word cousin.</vt:lpstr>
      <vt:lpstr>Irregular Word young.</vt:lpstr>
      <vt:lpstr>Irregular Word touch.</vt:lpstr>
      <vt:lpstr>Irregular Words.</vt:lpstr>
      <vt:lpstr>Irregular Word into.</vt:lpstr>
      <vt:lpstr>Irregular Word two.</vt:lpstr>
      <vt:lpstr>Irregular Word been.</vt:lpstr>
      <vt:lpstr>Irregular Word very.</vt:lpstr>
      <vt:lpstr>Irregular Word nothing.</vt:lpstr>
      <vt:lpstr>Temporary Heart Word about.</vt:lpstr>
      <vt:lpstr>Temporary Heart Word around.</vt:lpstr>
      <vt:lpstr>Temporary Heart Word away.</vt:lpstr>
      <vt:lpstr>Irregular Word women.</vt:lpstr>
      <vt:lpstr>Irregular Word woman.</vt:lpstr>
      <vt:lpstr>Irregular Word buy.</vt:lpstr>
      <vt:lpstr>Irregular Word guy.</vt:lpstr>
      <vt:lpstr>Irregular Word anyone.</vt:lpstr>
      <vt:lpstr>Irregular Word anything.</vt:lpstr>
      <vt:lpstr>Irregular Word says.</vt:lpstr>
      <vt:lpstr>Irregular Word busy.</vt:lpstr>
      <vt:lpstr>Irregular Word business.</vt:lpstr>
      <vt:lpstr>Irregular Word above.</vt:lpstr>
      <vt:lpstr>Irregular Word among.</vt:lpstr>
      <vt:lpstr>Irregular Word because.</vt:lpstr>
      <vt:lpstr>Irregular Word other</vt:lpstr>
      <vt:lpstr>Irregular Word another.</vt:lpstr>
      <vt:lpstr>Temporary Heart Word always.</vt:lpstr>
      <vt:lpstr>Temporary Heart Word almost.</vt:lpstr>
      <vt:lpstr>Irregular Word both.</vt:lpstr>
      <vt:lpstr>Irregular Word only.</vt:lpstr>
      <vt:lpstr>Irregular Word people.</vt:lpstr>
      <vt:lpstr>Irregular Word beauty.</vt:lpstr>
      <vt:lpstr>Irregular Word beautiful.</vt:lpstr>
      <vt:lpstr>Irregular Word heart.</vt:lpstr>
      <vt:lpstr>Irregular Word toward.</vt:lpstr>
      <vt:lpstr>Irregular Word together.</vt:lpstr>
      <vt:lpstr>Irregular Word someone.</vt:lpstr>
      <vt:lpstr>Irregular Word everyone.</vt:lpstr>
      <vt:lpstr>Irregular Word learn.</vt:lpstr>
      <vt:lpstr>Irregular Word earth.</vt:lpstr>
      <vt:lpstr>Irregular Word early.</vt:lpstr>
      <vt:lpstr>Irregular Word their.</vt:lpstr>
      <vt:lpstr>Irregular Word friend.</vt:lpstr>
      <vt:lpstr>Irregular Word move.</vt:lpstr>
      <vt:lpstr>Irregular Word prove.</vt:lpstr>
      <vt:lpstr>Irregular Word often.</vt:lpstr>
      <vt:lpstr>Irregular Word listen.</vt:lpstr>
      <vt:lpstr>Irregular Word laugh.</vt:lpstr>
      <vt:lpstr>Irregular Word through.</vt:lpstr>
      <vt:lpstr>Irregular Word honor.</vt:lpstr>
      <vt:lpstr>Irregular Word honest.</vt:lpstr>
      <vt:lpstr>Irregular Word tough.</vt:lpstr>
      <vt:lpstr>Irregular Word rough.</vt:lpstr>
      <vt:lpstr>Irregular Word enough.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Started</dc:title>
  <dc:creator>Keown, Lisa J</dc:creator>
  <cp:lastModifiedBy>Khan, Laila</cp:lastModifiedBy>
  <cp:revision>312</cp:revision>
  <dcterms:created xsi:type="dcterms:W3CDTF">2020-06-30T21:03:49Z</dcterms:created>
  <dcterms:modified xsi:type="dcterms:W3CDTF">2024-09-29T20:41:32Z</dcterms:modified>
</cp:coreProperties>
</file>